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26"/>
  </p:notesMasterIdLst>
  <p:sldIdLst>
    <p:sldId id="277" r:id="rId4"/>
    <p:sldId id="312" r:id="rId5"/>
    <p:sldId id="314" r:id="rId6"/>
    <p:sldId id="323" r:id="rId7"/>
    <p:sldId id="298" r:id="rId8"/>
    <p:sldId id="300" r:id="rId9"/>
    <p:sldId id="301" r:id="rId10"/>
    <p:sldId id="302" r:id="rId11"/>
    <p:sldId id="317" r:id="rId12"/>
    <p:sldId id="318" r:id="rId13"/>
    <p:sldId id="304" r:id="rId14"/>
    <p:sldId id="319" r:id="rId15"/>
    <p:sldId id="321" r:id="rId16"/>
    <p:sldId id="322" r:id="rId17"/>
    <p:sldId id="306" r:id="rId18"/>
    <p:sldId id="324" r:id="rId19"/>
    <p:sldId id="307" r:id="rId20"/>
    <p:sldId id="326" r:id="rId21"/>
    <p:sldId id="313" r:id="rId22"/>
    <p:sldId id="309" r:id="rId23"/>
    <p:sldId id="325"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D1F03-FD8A-46D3-8B7D-47102008ADA0}" v="4" dt="2023-10-25T01:37:02.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5109" autoAdjust="0"/>
  </p:normalViewPr>
  <p:slideViewPr>
    <p:cSldViewPr snapToGrid="0">
      <p:cViewPr varScale="1">
        <p:scale>
          <a:sx n="97" d="100"/>
          <a:sy n="97" d="100"/>
        </p:scale>
        <p:origin x="11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ina Grossman" userId="43e36899-308b-4929-acef-e5d4fc3e8640" providerId="ADAL" clId="{085D1F03-FD8A-46D3-8B7D-47102008ADA0}"/>
    <pc:docChg chg="modSld">
      <pc:chgData name="Irina Grossman" userId="43e36899-308b-4929-acef-e5d4fc3e8640" providerId="ADAL" clId="{085D1F03-FD8A-46D3-8B7D-47102008ADA0}" dt="2023-10-25T01:43:58.262" v="22" actId="6549"/>
      <pc:docMkLst>
        <pc:docMk/>
      </pc:docMkLst>
      <pc:sldChg chg="modNotesTx">
        <pc:chgData name="Irina Grossman" userId="43e36899-308b-4929-acef-e5d4fc3e8640" providerId="ADAL" clId="{085D1F03-FD8A-46D3-8B7D-47102008ADA0}" dt="2023-10-25T01:43:58.262" v="22" actId="6549"/>
        <pc:sldMkLst>
          <pc:docMk/>
          <pc:sldMk cId="547447302" sldId="271"/>
        </pc:sldMkLst>
      </pc:sldChg>
      <pc:sldChg chg="addSp modSp mod">
        <pc:chgData name="Irina Grossman" userId="43e36899-308b-4929-acef-e5d4fc3e8640" providerId="ADAL" clId="{085D1F03-FD8A-46D3-8B7D-47102008ADA0}" dt="2023-10-25T01:35:02.467" v="2" actId="1035"/>
        <pc:sldMkLst>
          <pc:docMk/>
          <pc:sldMk cId="711104164" sldId="277"/>
        </pc:sldMkLst>
        <pc:spChg chg="add mod">
          <ac:chgData name="Irina Grossman" userId="43e36899-308b-4929-acef-e5d4fc3e8640" providerId="ADAL" clId="{085D1F03-FD8A-46D3-8B7D-47102008ADA0}" dt="2023-10-25T01:35:02.467" v="2" actId="1035"/>
          <ac:spMkLst>
            <pc:docMk/>
            <pc:sldMk cId="711104164" sldId="277"/>
            <ac:spMk id="2" creationId="{5BCC6114-5212-C08E-259B-07C4A16E8F2D}"/>
          </ac:spMkLst>
        </pc:spChg>
      </pc:sldChg>
      <pc:sldChg chg="modNotesTx">
        <pc:chgData name="Irina Grossman" userId="43e36899-308b-4929-acef-e5d4fc3e8640" providerId="ADAL" clId="{085D1F03-FD8A-46D3-8B7D-47102008ADA0}" dt="2023-10-25T01:35:21.331" v="5" actId="6549"/>
        <pc:sldMkLst>
          <pc:docMk/>
          <pc:sldMk cId="3053684701" sldId="301"/>
        </pc:sldMkLst>
      </pc:sldChg>
      <pc:sldChg chg="modNotesTx">
        <pc:chgData name="Irina Grossman" userId="43e36899-308b-4929-acef-e5d4fc3e8640" providerId="ADAL" clId="{085D1F03-FD8A-46D3-8B7D-47102008ADA0}" dt="2023-10-25T01:35:25.092" v="6" actId="6549"/>
        <pc:sldMkLst>
          <pc:docMk/>
          <pc:sldMk cId="1111559839" sldId="302"/>
        </pc:sldMkLst>
      </pc:sldChg>
      <pc:sldChg chg="modNotesTx">
        <pc:chgData name="Irina Grossman" userId="43e36899-308b-4929-acef-e5d4fc3e8640" providerId="ADAL" clId="{085D1F03-FD8A-46D3-8B7D-47102008ADA0}" dt="2023-10-25T01:35:37.476" v="9" actId="6549"/>
        <pc:sldMkLst>
          <pc:docMk/>
          <pc:sldMk cId="3701809784" sldId="304"/>
        </pc:sldMkLst>
      </pc:sldChg>
      <pc:sldChg chg="modNotesTx">
        <pc:chgData name="Irina Grossman" userId="43e36899-308b-4929-acef-e5d4fc3e8640" providerId="ADAL" clId="{085D1F03-FD8A-46D3-8B7D-47102008ADA0}" dt="2023-10-25T01:35:58.144" v="13" actId="6549"/>
        <pc:sldMkLst>
          <pc:docMk/>
          <pc:sldMk cId="3431291236" sldId="307"/>
        </pc:sldMkLst>
      </pc:sldChg>
      <pc:sldChg chg="modNotesTx">
        <pc:chgData name="Irina Grossman" userId="43e36899-308b-4929-acef-e5d4fc3e8640" providerId="ADAL" clId="{085D1F03-FD8A-46D3-8B7D-47102008ADA0}" dt="2023-10-25T01:43:53.566" v="21" actId="6549"/>
        <pc:sldMkLst>
          <pc:docMk/>
          <pc:sldMk cId="1737348412" sldId="309"/>
        </pc:sldMkLst>
      </pc:sldChg>
      <pc:sldChg chg="modNotesTx">
        <pc:chgData name="Irina Grossman" userId="43e36899-308b-4929-acef-e5d4fc3e8640" providerId="ADAL" clId="{085D1F03-FD8A-46D3-8B7D-47102008ADA0}" dt="2023-10-25T01:35:07.845" v="3" actId="6549"/>
        <pc:sldMkLst>
          <pc:docMk/>
          <pc:sldMk cId="4272667286" sldId="312"/>
        </pc:sldMkLst>
      </pc:sldChg>
      <pc:sldChg chg="addSp modSp mod modNotesTx">
        <pc:chgData name="Irina Grossman" userId="43e36899-308b-4929-acef-e5d4fc3e8640" providerId="ADAL" clId="{085D1F03-FD8A-46D3-8B7D-47102008ADA0}" dt="2023-10-25T01:37:02.495" v="20" actId="20577"/>
        <pc:sldMkLst>
          <pc:docMk/>
          <pc:sldMk cId="136949670" sldId="313"/>
        </pc:sldMkLst>
        <pc:spChg chg="add mod">
          <ac:chgData name="Irina Grossman" userId="43e36899-308b-4929-acef-e5d4fc3e8640" providerId="ADAL" clId="{085D1F03-FD8A-46D3-8B7D-47102008ADA0}" dt="2023-10-25T01:37:02.495" v="20" actId="20577"/>
          <ac:spMkLst>
            <pc:docMk/>
            <pc:sldMk cId="136949670" sldId="313"/>
            <ac:spMk id="3" creationId="{1852F315-746A-17EB-B796-19B1158C09A6}"/>
          </ac:spMkLst>
        </pc:spChg>
        <pc:picChg chg="mod">
          <ac:chgData name="Irina Grossman" userId="43e36899-308b-4929-acef-e5d4fc3e8640" providerId="ADAL" clId="{085D1F03-FD8A-46D3-8B7D-47102008ADA0}" dt="2023-10-25T01:36:10.252" v="15" actId="14100"/>
          <ac:picMkLst>
            <pc:docMk/>
            <pc:sldMk cId="136949670" sldId="313"/>
            <ac:picMk id="10" creationId="{D6B5BFF8-99A5-E939-8901-1B7865E0CCE0}"/>
          </ac:picMkLst>
        </pc:picChg>
      </pc:sldChg>
      <pc:sldChg chg="modNotesTx">
        <pc:chgData name="Irina Grossman" userId="43e36899-308b-4929-acef-e5d4fc3e8640" providerId="ADAL" clId="{085D1F03-FD8A-46D3-8B7D-47102008ADA0}" dt="2023-10-25T01:35:28.368" v="7" actId="6549"/>
        <pc:sldMkLst>
          <pc:docMk/>
          <pc:sldMk cId="28814519" sldId="317"/>
        </pc:sldMkLst>
      </pc:sldChg>
      <pc:sldChg chg="modNotesTx">
        <pc:chgData name="Irina Grossman" userId="43e36899-308b-4929-acef-e5d4fc3e8640" providerId="ADAL" clId="{085D1F03-FD8A-46D3-8B7D-47102008ADA0}" dt="2023-10-25T01:35:32.226" v="8" actId="6549"/>
        <pc:sldMkLst>
          <pc:docMk/>
          <pc:sldMk cId="3640002883" sldId="318"/>
        </pc:sldMkLst>
      </pc:sldChg>
      <pc:sldChg chg="modNotesTx">
        <pc:chgData name="Irina Grossman" userId="43e36899-308b-4929-acef-e5d4fc3e8640" providerId="ADAL" clId="{085D1F03-FD8A-46D3-8B7D-47102008ADA0}" dt="2023-10-25T01:35:41.207" v="10" actId="6549"/>
        <pc:sldMkLst>
          <pc:docMk/>
          <pc:sldMk cId="484898285" sldId="319"/>
        </pc:sldMkLst>
      </pc:sldChg>
      <pc:sldChg chg="modNotesTx">
        <pc:chgData name="Irina Grossman" userId="43e36899-308b-4929-acef-e5d4fc3e8640" providerId="ADAL" clId="{085D1F03-FD8A-46D3-8B7D-47102008ADA0}" dt="2023-10-25T01:35:46.394" v="11" actId="6549"/>
        <pc:sldMkLst>
          <pc:docMk/>
          <pc:sldMk cId="188706348" sldId="321"/>
        </pc:sldMkLst>
      </pc:sldChg>
      <pc:sldChg chg="modNotesTx">
        <pc:chgData name="Irina Grossman" userId="43e36899-308b-4929-acef-e5d4fc3e8640" providerId="ADAL" clId="{085D1F03-FD8A-46D3-8B7D-47102008ADA0}" dt="2023-10-25T01:35:50.160" v="12" actId="6549"/>
        <pc:sldMkLst>
          <pc:docMk/>
          <pc:sldMk cId="866136370" sldId="322"/>
        </pc:sldMkLst>
      </pc:sldChg>
      <pc:sldChg chg="modNotesTx">
        <pc:chgData name="Irina Grossman" userId="43e36899-308b-4929-acef-e5d4fc3e8640" providerId="ADAL" clId="{085D1F03-FD8A-46D3-8B7D-47102008ADA0}" dt="2023-10-25T01:35:14.124" v="4" actId="6549"/>
        <pc:sldMkLst>
          <pc:docMk/>
          <pc:sldMk cId="2923255480" sldId="32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AU" b="1"/>
              <a:t>Median Absolute Error - 10 year forecast</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MedAPE!$N$18</c:f>
              <c:strCache>
                <c:ptCount val="1"/>
                <c:pt idx="0">
                  <c:v>ARIMA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MedAPE!$M$19:$M$23</c:f>
              <c:strCache>
                <c:ptCount val="5"/>
                <c:pt idx="0">
                  <c:v>  Major Cities</c:v>
                </c:pt>
                <c:pt idx="1">
                  <c:v>  Inner Regional</c:v>
                </c:pt>
                <c:pt idx="2">
                  <c:v>  Outer Regional</c:v>
                </c:pt>
                <c:pt idx="3">
                  <c:v>  Remote</c:v>
                </c:pt>
                <c:pt idx="4">
                  <c:v>  Very Remote</c:v>
                </c:pt>
              </c:strCache>
            </c:strRef>
          </c:cat>
          <c:val>
            <c:numRef>
              <c:f>MedAPE!$N$19:$N$23</c:f>
              <c:numCache>
                <c:formatCode>General</c:formatCode>
                <c:ptCount val="5"/>
                <c:pt idx="0">
                  <c:v>8.24</c:v>
                </c:pt>
                <c:pt idx="1">
                  <c:v>6.91</c:v>
                </c:pt>
                <c:pt idx="2">
                  <c:v>6.06</c:v>
                </c:pt>
                <c:pt idx="3">
                  <c:v>8.51</c:v>
                </c:pt>
                <c:pt idx="4">
                  <c:v>15.95</c:v>
                </c:pt>
              </c:numCache>
            </c:numRef>
          </c:val>
          <c:smooth val="0"/>
          <c:extLst>
            <c:ext xmlns:c16="http://schemas.microsoft.com/office/drawing/2014/chart" uri="{C3380CC4-5D6E-409C-BE32-E72D297353CC}">
              <c16:uniqueId val="{00000000-3A77-49BF-A57B-5885CA994FA8}"/>
            </c:ext>
          </c:extLst>
        </c:ser>
        <c:ser>
          <c:idx val="1"/>
          <c:order val="1"/>
          <c:tx>
            <c:strRef>
              <c:f>MedAPE!$O$18</c:f>
              <c:strCache>
                <c:ptCount val="1"/>
                <c:pt idx="0">
                  <c:v>ETS</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MedAPE!$M$19:$M$23</c:f>
              <c:strCache>
                <c:ptCount val="5"/>
                <c:pt idx="0">
                  <c:v>  Major Cities</c:v>
                </c:pt>
                <c:pt idx="1">
                  <c:v>  Inner Regional</c:v>
                </c:pt>
                <c:pt idx="2">
                  <c:v>  Outer Regional</c:v>
                </c:pt>
                <c:pt idx="3">
                  <c:v>  Remote</c:v>
                </c:pt>
                <c:pt idx="4">
                  <c:v>  Very Remote</c:v>
                </c:pt>
              </c:strCache>
            </c:strRef>
          </c:cat>
          <c:val>
            <c:numRef>
              <c:f>MedAPE!$O$19:$O$23</c:f>
              <c:numCache>
                <c:formatCode>General</c:formatCode>
                <c:ptCount val="5"/>
                <c:pt idx="0">
                  <c:v>8.5399999999999991</c:v>
                </c:pt>
                <c:pt idx="1">
                  <c:v>7.18</c:v>
                </c:pt>
                <c:pt idx="2">
                  <c:v>5.82</c:v>
                </c:pt>
                <c:pt idx="3">
                  <c:v>9.1</c:v>
                </c:pt>
                <c:pt idx="4">
                  <c:v>14.46</c:v>
                </c:pt>
              </c:numCache>
            </c:numRef>
          </c:val>
          <c:smooth val="0"/>
          <c:extLst>
            <c:ext xmlns:c16="http://schemas.microsoft.com/office/drawing/2014/chart" uri="{C3380CC4-5D6E-409C-BE32-E72D297353CC}">
              <c16:uniqueId val="{00000001-3A77-49BF-A57B-5885CA994FA8}"/>
            </c:ext>
          </c:extLst>
        </c:ser>
        <c:ser>
          <c:idx val="2"/>
          <c:order val="2"/>
          <c:tx>
            <c:strRef>
              <c:f>MedAPE!$P$18</c:f>
              <c:strCache>
                <c:ptCount val="1"/>
                <c:pt idx="0">
                  <c:v>THETA</c:v>
                </c:pt>
              </c:strCache>
            </c:strRef>
          </c:tx>
          <c:spPr>
            <a:ln w="28575" cap="rnd">
              <a:solidFill>
                <a:schemeClr val="accent1">
                  <a:lumMod val="75000"/>
                </a:schemeClr>
              </a:solidFill>
              <a:round/>
            </a:ln>
            <a:effectLst/>
          </c:spPr>
          <c:marker>
            <c:symbol val="circle"/>
            <c:size val="5"/>
            <c:spPr>
              <a:solidFill>
                <a:schemeClr val="accent1">
                  <a:lumMod val="75000"/>
                </a:schemeClr>
              </a:solidFill>
              <a:ln w="9525">
                <a:noFill/>
              </a:ln>
              <a:effectLst/>
            </c:spPr>
          </c:marker>
          <c:cat>
            <c:strRef>
              <c:f>MedAPE!$M$19:$M$23</c:f>
              <c:strCache>
                <c:ptCount val="5"/>
                <c:pt idx="0">
                  <c:v>  Major Cities</c:v>
                </c:pt>
                <c:pt idx="1">
                  <c:v>  Inner Regional</c:v>
                </c:pt>
                <c:pt idx="2">
                  <c:v>  Outer Regional</c:v>
                </c:pt>
                <c:pt idx="3">
                  <c:v>  Remote</c:v>
                </c:pt>
                <c:pt idx="4">
                  <c:v>  Very Remote</c:v>
                </c:pt>
              </c:strCache>
            </c:strRef>
          </c:cat>
          <c:val>
            <c:numRef>
              <c:f>MedAPE!$P$19:$P$23</c:f>
              <c:numCache>
                <c:formatCode>General</c:formatCode>
                <c:ptCount val="5"/>
                <c:pt idx="0">
                  <c:v>9.8000000000000007</c:v>
                </c:pt>
                <c:pt idx="1">
                  <c:v>6.56</c:v>
                </c:pt>
                <c:pt idx="2">
                  <c:v>4.41</c:v>
                </c:pt>
                <c:pt idx="3">
                  <c:v>4.76</c:v>
                </c:pt>
                <c:pt idx="4">
                  <c:v>6.84</c:v>
                </c:pt>
              </c:numCache>
            </c:numRef>
          </c:val>
          <c:smooth val="0"/>
          <c:extLst>
            <c:ext xmlns:c16="http://schemas.microsoft.com/office/drawing/2014/chart" uri="{C3380CC4-5D6E-409C-BE32-E72D297353CC}">
              <c16:uniqueId val="{00000002-3A77-49BF-A57B-5885CA994FA8}"/>
            </c:ext>
          </c:extLst>
        </c:ser>
        <c:ser>
          <c:idx val="3"/>
          <c:order val="3"/>
          <c:tx>
            <c:strRef>
              <c:f>MedAPE!$Q$18</c:f>
              <c:strCache>
                <c:ptCount val="1"/>
                <c:pt idx="0">
                  <c:v>XGBOOST</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MedAPE!$M$19:$M$23</c:f>
              <c:strCache>
                <c:ptCount val="5"/>
                <c:pt idx="0">
                  <c:v>  Major Cities</c:v>
                </c:pt>
                <c:pt idx="1">
                  <c:v>  Inner Regional</c:v>
                </c:pt>
                <c:pt idx="2">
                  <c:v>  Outer Regional</c:v>
                </c:pt>
                <c:pt idx="3">
                  <c:v>  Remote</c:v>
                </c:pt>
                <c:pt idx="4">
                  <c:v>  Very Remote</c:v>
                </c:pt>
              </c:strCache>
            </c:strRef>
          </c:cat>
          <c:val>
            <c:numRef>
              <c:f>MedAPE!$Q$19:$Q$23</c:f>
              <c:numCache>
                <c:formatCode>General</c:formatCode>
                <c:ptCount val="5"/>
                <c:pt idx="0">
                  <c:v>7.74</c:v>
                </c:pt>
                <c:pt idx="1">
                  <c:v>7.11</c:v>
                </c:pt>
                <c:pt idx="2">
                  <c:v>8.39</c:v>
                </c:pt>
                <c:pt idx="3">
                  <c:v>11.09</c:v>
                </c:pt>
                <c:pt idx="4">
                  <c:v>16.22</c:v>
                </c:pt>
              </c:numCache>
            </c:numRef>
          </c:val>
          <c:smooth val="0"/>
          <c:extLst>
            <c:ext xmlns:c16="http://schemas.microsoft.com/office/drawing/2014/chart" uri="{C3380CC4-5D6E-409C-BE32-E72D297353CC}">
              <c16:uniqueId val="{00000003-3A77-49BF-A57B-5885CA994FA8}"/>
            </c:ext>
          </c:extLst>
        </c:ser>
        <c:ser>
          <c:idx val="4"/>
          <c:order val="4"/>
          <c:tx>
            <c:strRef>
              <c:f>MedAPE!$R$18</c:f>
              <c:strCache>
                <c:ptCount val="1"/>
                <c:pt idx="0">
                  <c:v>LGBM</c:v>
                </c:pt>
              </c:strCache>
            </c:strRef>
          </c:tx>
          <c:spPr>
            <a:ln w="28575" cap="rnd">
              <a:solidFill>
                <a:schemeClr val="accent2"/>
              </a:solidFill>
              <a:round/>
            </a:ln>
            <a:effectLst/>
          </c:spPr>
          <c:marker>
            <c:symbol val="circle"/>
            <c:size val="5"/>
            <c:spPr>
              <a:solidFill>
                <a:schemeClr val="accent2"/>
              </a:solidFill>
              <a:ln w="9525">
                <a:noFill/>
              </a:ln>
              <a:effectLst/>
            </c:spPr>
          </c:marker>
          <c:cat>
            <c:strRef>
              <c:f>MedAPE!$M$19:$M$23</c:f>
              <c:strCache>
                <c:ptCount val="5"/>
                <c:pt idx="0">
                  <c:v>  Major Cities</c:v>
                </c:pt>
                <c:pt idx="1">
                  <c:v>  Inner Regional</c:v>
                </c:pt>
                <c:pt idx="2">
                  <c:v>  Outer Regional</c:v>
                </c:pt>
                <c:pt idx="3">
                  <c:v>  Remote</c:v>
                </c:pt>
                <c:pt idx="4">
                  <c:v>  Very Remote</c:v>
                </c:pt>
              </c:strCache>
            </c:strRef>
          </c:cat>
          <c:val>
            <c:numRef>
              <c:f>MedAPE!$R$19:$R$23</c:f>
              <c:numCache>
                <c:formatCode>General</c:formatCode>
                <c:ptCount val="5"/>
                <c:pt idx="0">
                  <c:v>7.94</c:v>
                </c:pt>
                <c:pt idx="1">
                  <c:v>6.9</c:v>
                </c:pt>
                <c:pt idx="2">
                  <c:v>6.88</c:v>
                </c:pt>
                <c:pt idx="3">
                  <c:v>13.32</c:v>
                </c:pt>
                <c:pt idx="4">
                  <c:v>15.95</c:v>
                </c:pt>
              </c:numCache>
            </c:numRef>
          </c:val>
          <c:smooth val="0"/>
          <c:extLst>
            <c:ext xmlns:c16="http://schemas.microsoft.com/office/drawing/2014/chart" uri="{C3380CC4-5D6E-409C-BE32-E72D297353CC}">
              <c16:uniqueId val="{00000004-3A77-49BF-A57B-5885CA994FA8}"/>
            </c:ext>
          </c:extLst>
        </c:ser>
        <c:ser>
          <c:idx val="5"/>
          <c:order val="5"/>
          <c:tx>
            <c:strRef>
              <c:f>MedAPE!$S$18</c:f>
              <c:strCache>
                <c:ptCount val="1"/>
                <c:pt idx="0">
                  <c:v>STAT</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MedAPE!$M$19:$M$23</c:f>
              <c:strCache>
                <c:ptCount val="5"/>
                <c:pt idx="0">
                  <c:v>  Major Cities</c:v>
                </c:pt>
                <c:pt idx="1">
                  <c:v>  Inner Regional</c:v>
                </c:pt>
                <c:pt idx="2">
                  <c:v>  Outer Regional</c:v>
                </c:pt>
                <c:pt idx="3">
                  <c:v>  Remote</c:v>
                </c:pt>
                <c:pt idx="4">
                  <c:v>  Very Remote</c:v>
                </c:pt>
              </c:strCache>
            </c:strRef>
          </c:cat>
          <c:val>
            <c:numRef>
              <c:f>MedAPE!$S$19:$S$23</c:f>
              <c:numCache>
                <c:formatCode>General</c:formatCode>
                <c:ptCount val="5"/>
                <c:pt idx="0">
                  <c:v>7.78</c:v>
                </c:pt>
                <c:pt idx="1">
                  <c:v>6.08</c:v>
                </c:pt>
                <c:pt idx="2">
                  <c:v>4.9400000000000004</c:v>
                </c:pt>
                <c:pt idx="3">
                  <c:v>6.93</c:v>
                </c:pt>
                <c:pt idx="4">
                  <c:v>9.02</c:v>
                </c:pt>
              </c:numCache>
            </c:numRef>
          </c:val>
          <c:smooth val="0"/>
          <c:extLst>
            <c:ext xmlns:c16="http://schemas.microsoft.com/office/drawing/2014/chart" uri="{C3380CC4-5D6E-409C-BE32-E72D297353CC}">
              <c16:uniqueId val="{00000005-3A77-49BF-A57B-5885CA994FA8}"/>
            </c:ext>
          </c:extLst>
        </c:ser>
        <c:ser>
          <c:idx val="6"/>
          <c:order val="6"/>
          <c:tx>
            <c:strRef>
              <c:f>MedAPE!$T$18</c:f>
              <c:strCache>
                <c:ptCount val="1"/>
                <c:pt idx="0">
                  <c:v>ALL</c:v>
                </c:pt>
              </c:strCache>
            </c:strRef>
          </c:tx>
          <c:spPr>
            <a:ln w="28575" cap="rnd">
              <a:solidFill>
                <a:srgbClr val="00B050"/>
              </a:solidFill>
              <a:round/>
            </a:ln>
            <a:effectLst/>
          </c:spPr>
          <c:marker>
            <c:symbol val="circle"/>
            <c:size val="5"/>
            <c:spPr>
              <a:solidFill>
                <a:srgbClr val="00B050"/>
              </a:solidFill>
              <a:ln w="9525">
                <a:noFill/>
              </a:ln>
              <a:effectLst/>
            </c:spPr>
          </c:marker>
          <c:cat>
            <c:strRef>
              <c:f>MedAPE!$M$19:$M$23</c:f>
              <c:strCache>
                <c:ptCount val="5"/>
                <c:pt idx="0">
                  <c:v>  Major Cities</c:v>
                </c:pt>
                <c:pt idx="1">
                  <c:v>  Inner Regional</c:v>
                </c:pt>
                <c:pt idx="2">
                  <c:v>  Outer Regional</c:v>
                </c:pt>
                <c:pt idx="3">
                  <c:v>  Remote</c:v>
                </c:pt>
                <c:pt idx="4">
                  <c:v>  Very Remote</c:v>
                </c:pt>
              </c:strCache>
            </c:strRef>
          </c:cat>
          <c:val>
            <c:numRef>
              <c:f>MedAPE!$T$19:$T$23</c:f>
              <c:numCache>
                <c:formatCode>General</c:formatCode>
                <c:ptCount val="5"/>
                <c:pt idx="0">
                  <c:v>6.92</c:v>
                </c:pt>
                <c:pt idx="1">
                  <c:v>6.01</c:v>
                </c:pt>
                <c:pt idx="2">
                  <c:v>4.87</c:v>
                </c:pt>
                <c:pt idx="3">
                  <c:v>8.61</c:v>
                </c:pt>
                <c:pt idx="4">
                  <c:v>10.119999999999999</c:v>
                </c:pt>
              </c:numCache>
            </c:numRef>
          </c:val>
          <c:smooth val="0"/>
          <c:extLst>
            <c:ext xmlns:c16="http://schemas.microsoft.com/office/drawing/2014/chart" uri="{C3380CC4-5D6E-409C-BE32-E72D297353CC}">
              <c16:uniqueId val="{00000006-3A77-49BF-A57B-5885CA994FA8}"/>
            </c:ext>
          </c:extLst>
        </c:ser>
        <c:dLbls>
          <c:showLegendKey val="0"/>
          <c:showVal val="0"/>
          <c:showCatName val="0"/>
          <c:showSerName val="0"/>
          <c:showPercent val="0"/>
          <c:showBubbleSize val="0"/>
        </c:dLbls>
        <c:marker val="1"/>
        <c:smooth val="0"/>
        <c:axId val="531537807"/>
        <c:axId val="447647983"/>
      </c:lineChart>
      <c:catAx>
        <c:axId val="53153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647983"/>
        <c:crosses val="autoZero"/>
        <c:auto val="1"/>
        <c:lblAlgn val="ctr"/>
        <c:lblOffset val="100"/>
        <c:noMultiLvlLbl val="0"/>
      </c:catAx>
      <c:valAx>
        <c:axId val="447647983"/>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AU" b="1" dirty="0" err="1"/>
                  <a:t>MedAPE</a:t>
                </a:r>
                <a:r>
                  <a:rPr lang="en-AU" b="1" dirty="0"/>
                  <a:t> (%)</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153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AU" b="1"/>
              <a:t>Coverage - 10 year forecast</a:t>
            </a:r>
          </a:p>
        </c:rich>
      </c:tx>
      <c:overlay val="0"/>
      <c:spPr>
        <a:noFill/>
        <a:ln>
          <a:noFill/>
        </a:ln>
        <a:effectLst/>
      </c:spPr>
    </c:title>
    <c:autoTitleDeleted val="0"/>
    <c:plotArea>
      <c:layout/>
      <c:lineChart>
        <c:grouping val="standard"/>
        <c:varyColors val="0"/>
        <c:ser>
          <c:idx val="0"/>
          <c:order val="0"/>
          <c:tx>
            <c:strRef>
              <c:f>Coverage!$N$18</c:f>
              <c:strCache>
                <c:ptCount val="1"/>
                <c:pt idx="0">
                  <c:v>ARIMA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Coverage!$M$19:$M$23</c:f>
              <c:strCache>
                <c:ptCount val="5"/>
                <c:pt idx="0">
                  <c:v>  Major Cities</c:v>
                </c:pt>
                <c:pt idx="1">
                  <c:v>  Inner Regional</c:v>
                </c:pt>
                <c:pt idx="2">
                  <c:v>  Outer Regional</c:v>
                </c:pt>
                <c:pt idx="3">
                  <c:v>  Remote</c:v>
                </c:pt>
                <c:pt idx="4">
                  <c:v>  Very Remote</c:v>
                </c:pt>
              </c:strCache>
            </c:strRef>
          </c:cat>
          <c:val>
            <c:numRef>
              <c:f>Coverage!$N$19:$N$23</c:f>
              <c:numCache>
                <c:formatCode>General</c:formatCode>
                <c:ptCount val="5"/>
                <c:pt idx="0">
                  <c:v>55.18</c:v>
                </c:pt>
                <c:pt idx="1">
                  <c:v>56.09</c:v>
                </c:pt>
                <c:pt idx="2">
                  <c:v>58.17</c:v>
                </c:pt>
                <c:pt idx="3">
                  <c:v>63.83</c:v>
                </c:pt>
                <c:pt idx="4">
                  <c:v>54</c:v>
                </c:pt>
              </c:numCache>
            </c:numRef>
          </c:val>
          <c:smooth val="0"/>
          <c:extLst>
            <c:ext xmlns:c16="http://schemas.microsoft.com/office/drawing/2014/chart" uri="{C3380CC4-5D6E-409C-BE32-E72D297353CC}">
              <c16:uniqueId val="{00000000-A45A-4F6A-8F29-68E2A0CA39FD}"/>
            </c:ext>
          </c:extLst>
        </c:ser>
        <c:ser>
          <c:idx val="1"/>
          <c:order val="1"/>
          <c:tx>
            <c:strRef>
              <c:f>Coverage!$O$18</c:f>
              <c:strCache>
                <c:ptCount val="1"/>
                <c:pt idx="0">
                  <c:v>ETS</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Coverage!$M$19:$M$23</c:f>
              <c:strCache>
                <c:ptCount val="5"/>
                <c:pt idx="0">
                  <c:v>  Major Cities</c:v>
                </c:pt>
                <c:pt idx="1">
                  <c:v>  Inner Regional</c:v>
                </c:pt>
                <c:pt idx="2">
                  <c:v>  Outer Regional</c:v>
                </c:pt>
                <c:pt idx="3">
                  <c:v>  Remote</c:v>
                </c:pt>
                <c:pt idx="4">
                  <c:v>  Very Remote</c:v>
                </c:pt>
              </c:strCache>
            </c:strRef>
          </c:cat>
          <c:val>
            <c:numRef>
              <c:f>Coverage!$O$19:$O$23</c:f>
              <c:numCache>
                <c:formatCode>General</c:formatCode>
                <c:ptCount val="5"/>
                <c:pt idx="0">
                  <c:v>51.39</c:v>
                </c:pt>
                <c:pt idx="1">
                  <c:v>53.99</c:v>
                </c:pt>
                <c:pt idx="2">
                  <c:v>62.42</c:v>
                </c:pt>
                <c:pt idx="3">
                  <c:v>65.959999999999994</c:v>
                </c:pt>
                <c:pt idx="4">
                  <c:v>66</c:v>
                </c:pt>
              </c:numCache>
            </c:numRef>
          </c:val>
          <c:smooth val="0"/>
          <c:extLst>
            <c:ext xmlns:c16="http://schemas.microsoft.com/office/drawing/2014/chart" uri="{C3380CC4-5D6E-409C-BE32-E72D297353CC}">
              <c16:uniqueId val="{00000001-A45A-4F6A-8F29-68E2A0CA39FD}"/>
            </c:ext>
          </c:extLst>
        </c:ser>
        <c:ser>
          <c:idx val="2"/>
          <c:order val="2"/>
          <c:tx>
            <c:strRef>
              <c:f>Coverage!$P$18</c:f>
              <c:strCache>
                <c:ptCount val="1"/>
                <c:pt idx="0">
                  <c:v>THETA</c:v>
                </c:pt>
              </c:strCache>
            </c:strRef>
          </c:tx>
          <c:spPr>
            <a:ln w="28575" cap="rnd">
              <a:solidFill>
                <a:schemeClr val="accent1">
                  <a:lumMod val="75000"/>
                </a:schemeClr>
              </a:solidFill>
              <a:round/>
            </a:ln>
            <a:effectLst/>
          </c:spPr>
          <c:marker>
            <c:symbol val="circle"/>
            <c:size val="5"/>
            <c:spPr>
              <a:solidFill>
                <a:schemeClr val="accent1">
                  <a:lumMod val="75000"/>
                </a:schemeClr>
              </a:solidFill>
              <a:ln w="9525">
                <a:noFill/>
              </a:ln>
              <a:effectLst/>
            </c:spPr>
          </c:marker>
          <c:cat>
            <c:strRef>
              <c:f>Coverage!$M$19:$M$23</c:f>
              <c:strCache>
                <c:ptCount val="5"/>
                <c:pt idx="0">
                  <c:v>  Major Cities</c:v>
                </c:pt>
                <c:pt idx="1">
                  <c:v>  Inner Regional</c:v>
                </c:pt>
                <c:pt idx="2">
                  <c:v>  Outer Regional</c:v>
                </c:pt>
                <c:pt idx="3">
                  <c:v>  Remote</c:v>
                </c:pt>
                <c:pt idx="4">
                  <c:v>  Very Remote</c:v>
                </c:pt>
              </c:strCache>
            </c:strRef>
          </c:cat>
          <c:val>
            <c:numRef>
              <c:f>Coverage!$P$19:$P$23</c:f>
              <c:numCache>
                <c:formatCode>General</c:formatCode>
                <c:ptCount val="5"/>
                <c:pt idx="0">
                  <c:v>34.200000000000003</c:v>
                </c:pt>
                <c:pt idx="1">
                  <c:v>43.49</c:v>
                </c:pt>
                <c:pt idx="2">
                  <c:v>55.23</c:v>
                </c:pt>
                <c:pt idx="3">
                  <c:v>65.959999999999994</c:v>
                </c:pt>
                <c:pt idx="4">
                  <c:v>64</c:v>
                </c:pt>
              </c:numCache>
            </c:numRef>
          </c:val>
          <c:smooth val="0"/>
          <c:extLst>
            <c:ext xmlns:c16="http://schemas.microsoft.com/office/drawing/2014/chart" uri="{C3380CC4-5D6E-409C-BE32-E72D297353CC}">
              <c16:uniqueId val="{00000002-A45A-4F6A-8F29-68E2A0CA39FD}"/>
            </c:ext>
          </c:extLst>
        </c:ser>
        <c:ser>
          <c:idx val="3"/>
          <c:order val="3"/>
          <c:tx>
            <c:strRef>
              <c:f>Coverage!$Q$18</c:f>
              <c:strCache>
                <c:ptCount val="1"/>
                <c:pt idx="0">
                  <c:v>XGBOOST</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Coverage!$M$19:$M$23</c:f>
              <c:strCache>
                <c:ptCount val="5"/>
                <c:pt idx="0">
                  <c:v>  Major Cities</c:v>
                </c:pt>
                <c:pt idx="1">
                  <c:v>  Inner Regional</c:v>
                </c:pt>
                <c:pt idx="2">
                  <c:v>  Outer Regional</c:v>
                </c:pt>
                <c:pt idx="3">
                  <c:v>  Remote</c:v>
                </c:pt>
                <c:pt idx="4">
                  <c:v>  Very Remote</c:v>
                </c:pt>
              </c:strCache>
            </c:strRef>
          </c:cat>
          <c:val>
            <c:numRef>
              <c:f>Coverage!$Q$19:$Q$23</c:f>
              <c:numCache>
                <c:formatCode>General</c:formatCode>
                <c:ptCount val="5"/>
                <c:pt idx="0">
                  <c:v>22.33</c:v>
                </c:pt>
                <c:pt idx="1">
                  <c:v>29.62</c:v>
                </c:pt>
                <c:pt idx="2">
                  <c:v>25.16</c:v>
                </c:pt>
                <c:pt idx="3">
                  <c:v>17.02</c:v>
                </c:pt>
                <c:pt idx="4">
                  <c:v>18</c:v>
                </c:pt>
              </c:numCache>
            </c:numRef>
          </c:val>
          <c:smooth val="0"/>
          <c:extLst>
            <c:ext xmlns:c16="http://schemas.microsoft.com/office/drawing/2014/chart" uri="{C3380CC4-5D6E-409C-BE32-E72D297353CC}">
              <c16:uniqueId val="{00000003-A45A-4F6A-8F29-68E2A0CA39FD}"/>
            </c:ext>
          </c:extLst>
        </c:ser>
        <c:ser>
          <c:idx val="4"/>
          <c:order val="4"/>
          <c:tx>
            <c:strRef>
              <c:f>Coverage!$R$18</c:f>
              <c:strCache>
                <c:ptCount val="1"/>
                <c:pt idx="0">
                  <c:v>LGBM</c:v>
                </c:pt>
              </c:strCache>
            </c:strRef>
          </c:tx>
          <c:spPr>
            <a:ln w="28575" cap="rnd">
              <a:solidFill>
                <a:schemeClr val="accent2"/>
              </a:solidFill>
              <a:round/>
            </a:ln>
            <a:effectLst/>
          </c:spPr>
          <c:marker>
            <c:symbol val="circle"/>
            <c:size val="5"/>
            <c:spPr>
              <a:solidFill>
                <a:schemeClr val="accent2"/>
              </a:solidFill>
              <a:ln w="9525">
                <a:noFill/>
              </a:ln>
              <a:effectLst/>
            </c:spPr>
          </c:marker>
          <c:cat>
            <c:strRef>
              <c:f>Coverage!$M$19:$M$23</c:f>
              <c:strCache>
                <c:ptCount val="5"/>
                <c:pt idx="0">
                  <c:v>  Major Cities</c:v>
                </c:pt>
                <c:pt idx="1">
                  <c:v>  Inner Regional</c:v>
                </c:pt>
                <c:pt idx="2">
                  <c:v>  Outer Regional</c:v>
                </c:pt>
                <c:pt idx="3">
                  <c:v>  Remote</c:v>
                </c:pt>
                <c:pt idx="4">
                  <c:v>  Very Remote</c:v>
                </c:pt>
              </c:strCache>
            </c:strRef>
          </c:cat>
          <c:val>
            <c:numRef>
              <c:f>Coverage!$R$19:$R$23</c:f>
              <c:numCache>
                <c:formatCode>General</c:formatCode>
                <c:ptCount val="5"/>
                <c:pt idx="0">
                  <c:v>29.23</c:v>
                </c:pt>
                <c:pt idx="1">
                  <c:v>34.450000000000003</c:v>
                </c:pt>
                <c:pt idx="2">
                  <c:v>27.45</c:v>
                </c:pt>
                <c:pt idx="3">
                  <c:v>17.02</c:v>
                </c:pt>
                <c:pt idx="4">
                  <c:v>16</c:v>
                </c:pt>
              </c:numCache>
            </c:numRef>
          </c:val>
          <c:smooth val="0"/>
          <c:extLst>
            <c:ext xmlns:c16="http://schemas.microsoft.com/office/drawing/2014/chart" uri="{C3380CC4-5D6E-409C-BE32-E72D297353CC}">
              <c16:uniqueId val="{00000004-A45A-4F6A-8F29-68E2A0CA39FD}"/>
            </c:ext>
          </c:extLst>
        </c:ser>
        <c:ser>
          <c:idx val="5"/>
          <c:order val="5"/>
          <c:tx>
            <c:strRef>
              <c:f>Coverage!$S$18</c:f>
              <c:strCache>
                <c:ptCount val="1"/>
                <c:pt idx="0">
                  <c:v>STAT</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Coverage!$M$19:$M$23</c:f>
              <c:strCache>
                <c:ptCount val="5"/>
                <c:pt idx="0">
                  <c:v>  Major Cities</c:v>
                </c:pt>
                <c:pt idx="1">
                  <c:v>  Inner Regional</c:v>
                </c:pt>
                <c:pt idx="2">
                  <c:v>  Outer Regional</c:v>
                </c:pt>
                <c:pt idx="3">
                  <c:v>  Remote</c:v>
                </c:pt>
                <c:pt idx="4">
                  <c:v>  Very Remote</c:v>
                </c:pt>
              </c:strCache>
            </c:strRef>
          </c:cat>
          <c:val>
            <c:numRef>
              <c:f>Coverage!$S$19:$S$23</c:f>
              <c:numCache>
                <c:formatCode>General</c:formatCode>
                <c:ptCount val="5"/>
                <c:pt idx="0">
                  <c:v>54</c:v>
                </c:pt>
                <c:pt idx="1">
                  <c:v>57.35</c:v>
                </c:pt>
                <c:pt idx="2">
                  <c:v>66.010000000000005</c:v>
                </c:pt>
                <c:pt idx="3">
                  <c:v>74.47</c:v>
                </c:pt>
                <c:pt idx="4">
                  <c:v>70</c:v>
                </c:pt>
              </c:numCache>
            </c:numRef>
          </c:val>
          <c:smooth val="0"/>
          <c:extLst>
            <c:ext xmlns:c16="http://schemas.microsoft.com/office/drawing/2014/chart" uri="{C3380CC4-5D6E-409C-BE32-E72D297353CC}">
              <c16:uniqueId val="{00000005-A45A-4F6A-8F29-68E2A0CA39FD}"/>
            </c:ext>
          </c:extLst>
        </c:ser>
        <c:ser>
          <c:idx val="6"/>
          <c:order val="6"/>
          <c:tx>
            <c:strRef>
              <c:f>Coverage!$T$18</c:f>
              <c:strCache>
                <c:ptCount val="1"/>
                <c:pt idx="0">
                  <c:v>ALL</c:v>
                </c:pt>
              </c:strCache>
            </c:strRef>
          </c:tx>
          <c:spPr>
            <a:ln w="28575" cap="rnd">
              <a:solidFill>
                <a:srgbClr val="00B050"/>
              </a:solidFill>
              <a:round/>
            </a:ln>
            <a:effectLst/>
          </c:spPr>
          <c:marker>
            <c:symbol val="circle"/>
            <c:size val="5"/>
            <c:spPr>
              <a:solidFill>
                <a:srgbClr val="00B050"/>
              </a:solidFill>
              <a:ln w="9525">
                <a:noFill/>
              </a:ln>
              <a:effectLst/>
            </c:spPr>
          </c:marker>
          <c:cat>
            <c:strRef>
              <c:f>Coverage!$M$19:$M$23</c:f>
              <c:strCache>
                <c:ptCount val="5"/>
                <c:pt idx="0">
                  <c:v>  Major Cities</c:v>
                </c:pt>
                <c:pt idx="1">
                  <c:v>  Inner Regional</c:v>
                </c:pt>
                <c:pt idx="2">
                  <c:v>  Outer Regional</c:v>
                </c:pt>
                <c:pt idx="3">
                  <c:v>  Remote</c:v>
                </c:pt>
                <c:pt idx="4">
                  <c:v>  Very Remote</c:v>
                </c:pt>
              </c:strCache>
            </c:strRef>
          </c:cat>
          <c:val>
            <c:numRef>
              <c:f>Coverage!$T$19:$T$23</c:f>
              <c:numCache>
                <c:formatCode>General</c:formatCode>
                <c:ptCount val="5"/>
                <c:pt idx="0">
                  <c:v>49.62</c:v>
                </c:pt>
                <c:pt idx="1">
                  <c:v>52.31</c:v>
                </c:pt>
                <c:pt idx="2">
                  <c:v>61.76</c:v>
                </c:pt>
                <c:pt idx="3">
                  <c:v>55.32</c:v>
                </c:pt>
                <c:pt idx="4">
                  <c:v>56</c:v>
                </c:pt>
              </c:numCache>
            </c:numRef>
          </c:val>
          <c:smooth val="0"/>
          <c:extLst>
            <c:ext xmlns:c16="http://schemas.microsoft.com/office/drawing/2014/chart" uri="{C3380CC4-5D6E-409C-BE32-E72D297353CC}">
              <c16:uniqueId val="{00000006-A45A-4F6A-8F29-68E2A0CA39FD}"/>
            </c:ext>
          </c:extLst>
        </c:ser>
        <c:ser>
          <c:idx val="7"/>
          <c:order val="7"/>
          <c:tx>
            <c:strRef>
              <c:f>Coverage!$U$18</c:f>
              <c:strCache>
                <c:ptCount val="1"/>
                <c:pt idx="0">
                  <c:v>ALLe</c:v>
                </c:pt>
              </c:strCache>
            </c:strRef>
          </c:tx>
          <c:spPr>
            <a:ln>
              <a:solidFill>
                <a:schemeClr val="accent6">
                  <a:lumMod val="50000"/>
                </a:schemeClr>
              </a:solidFill>
            </a:ln>
          </c:spPr>
          <c:marker>
            <c:symbol val="circle"/>
            <c:size val="6"/>
            <c:spPr>
              <a:solidFill>
                <a:schemeClr val="accent6">
                  <a:lumMod val="50000"/>
                </a:schemeClr>
              </a:solidFill>
              <a:ln>
                <a:noFill/>
              </a:ln>
            </c:spPr>
          </c:marker>
          <c:val>
            <c:numRef>
              <c:f>Coverage!$U$19:$U$23</c:f>
              <c:numCache>
                <c:formatCode>General</c:formatCode>
                <c:ptCount val="5"/>
                <c:pt idx="0">
                  <c:v>75.400000000000006</c:v>
                </c:pt>
                <c:pt idx="1">
                  <c:v>80.67</c:v>
                </c:pt>
                <c:pt idx="2">
                  <c:v>90.85</c:v>
                </c:pt>
                <c:pt idx="3">
                  <c:v>85.11</c:v>
                </c:pt>
                <c:pt idx="4">
                  <c:v>86</c:v>
                </c:pt>
              </c:numCache>
            </c:numRef>
          </c:val>
          <c:smooth val="0"/>
          <c:extLst>
            <c:ext xmlns:c16="http://schemas.microsoft.com/office/drawing/2014/chart" uri="{C3380CC4-5D6E-409C-BE32-E72D297353CC}">
              <c16:uniqueId val="{00000007-A45A-4F6A-8F29-68E2A0CA39FD}"/>
            </c:ext>
          </c:extLst>
        </c:ser>
        <c:ser>
          <c:idx val="8"/>
          <c:order val="8"/>
          <c:tx>
            <c:strRef>
              <c:f>Coverage!$V$18</c:f>
              <c:strCache>
                <c:ptCount val="1"/>
                <c:pt idx="0">
                  <c:v>ALLit</c:v>
                </c:pt>
              </c:strCache>
            </c:strRef>
          </c:tx>
          <c:spPr>
            <a:ln>
              <a:solidFill>
                <a:schemeClr val="accent6">
                  <a:lumMod val="40000"/>
                  <a:lumOff val="60000"/>
                </a:schemeClr>
              </a:solidFill>
            </a:ln>
          </c:spPr>
          <c:marker>
            <c:symbol val="circle"/>
            <c:size val="6"/>
            <c:spPr>
              <a:solidFill>
                <a:schemeClr val="accent6">
                  <a:lumMod val="40000"/>
                  <a:lumOff val="60000"/>
                </a:schemeClr>
              </a:solidFill>
              <a:ln>
                <a:noFill/>
              </a:ln>
            </c:spPr>
          </c:marker>
          <c:val>
            <c:numRef>
              <c:f>Coverage!$V$19:$V$23</c:f>
              <c:numCache>
                <c:formatCode>General</c:formatCode>
                <c:ptCount val="5"/>
                <c:pt idx="0">
                  <c:v>58.64</c:v>
                </c:pt>
                <c:pt idx="1">
                  <c:v>60.71</c:v>
                </c:pt>
                <c:pt idx="2">
                  <c:v>73.86</c:v>
                </c:pt>
                <c:pt idx="3">
                  <c:v>70.209999999999994</c:v>
                </c:pt>
                <c:pt idx="4">
                  <c:v>70</c:v>
                </c:pt>
              </c:numCache>
            </c:numRef>
          </c:val>
          <c:smooth val="0"/>
          <c:extLst>
            <c:ext xmlns:c16="http://schemas.microsoft.com/office/drawing/2014/chart" uri="{C3380CC4-5D6E-409C-BE32-E72D297353CC}">
              <c16:uniqueId val="{00000008-A45A-4F6A-8F29-68E2A0CA39FD}"/>
            </c:ext>
          </c:extLst>
        </c:ser>
        <c:dLbls>
          <c:showLegendKey val="0"/>
          <c:showVal val="0"/>
          <c:showCatName val="0"/>
          <c:showSerName val="0"/>
          <c:showPercent val="0"/>
          <c:showBubbleSize val="0"/>
        </c:dLbls>
        <c:marker val="1"/>
        <c:smooth val="0"/>
        <c:axId val="531537807"/>
        <c:axId val="447647983"/>
      </c:lineChart>
      <c:catAx>
        <c:axId val="53153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647983"/>
        <c:crosses val="autoZero"/>
        <c:auto val="1"/>
        <c:lblAlgn val="ctr"/>
        <c:lblOffset val="100"/>
        <c:noMultiLvlLbl val="0"/>
      </c:catAx>
      <c:valAx>
        <c:axId val="447647983"/>
        <c:scaling>
          <c:orientation val="minMax"/>
        </c:scaling>
        <c:delete val="0"/>
        <c:axPos val="l"/>
        <c:title>
          <c:tx>
            <c:rich>
              <a:bodyPr/>
              <a:lstStyle/>
              <a:p>
                <a:pPr>
                  <a:defRPr/>
                </a:pPr>
                <a:r>
                  <a:rPr lang="en-AU" dirty="0" err="1"/>
                  <a:t>MedAPE</a:t>
                </a:r>
                <a:r>
                  <a:rPr lang="en-AU" baseline="0" dirty="0"/>
                  <a:t> (%)</a:t>
                </a:r>
                <a:endParaRPr lang="en-AU" dirty="0"/>
              </a:p>
            </c:rich>
          </c:tx>
          <c:overlay val="0"/>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1537807"/>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25/10/2023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a:t>
            </a:fld>
            <a:endParaRPr lang="en-AU"/>
          </a:p>
        </p:txBody>
      </p:sp>
    </p:spTree>
    <p:extLst>
      <p:ext uri="{BB962C8B-B14F-4D97-AF65-F5344CB8AC3E}">
        <p14:creationId xmlns:p14="http://schemas.microsoft.com/office/powerpoint/2010/main" val="1223485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11</a:t>
            </a:fld>
            <a:endParaRPr lang="en-AU"/>
          </a:p>
        </p:txBody>
      </p:sp>
    </p:spTree>
    <p:extLst>
      <p:ext uri="{BB962C8B-B14F-4D97-AF65-F5344CB8AC3E}">
        <p14:creationId xmlns:p14="http://schemas.microsoft.com/office/powerpoint/2010/main" val="3714116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12</a:t>
            </a:fld>
            <a:endParaRPr lang="en-AU"/>
          </a:p>
        </p:txBody>
      </p:sp>
    </p:spTree>
    <p:extLst>
      <p:ext uri="{BB962C8B-B14F-4D97-AF65-F5344CB8AC3E}">
        <p14:creationId xmlns:p14="http://schemas.microsoft.com/office/powerpoint/2010/main" val="489883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13</a:t>
            </a:fld>
            <a:endParaRPr lang="en-AU"/>
          </a:p>
        </p:txBody>
      </p:sp>
    </p:spTree>
    <p:extLst>
      <p:ext uri="{BB962C8B-B14F-4D97-AF65-F5344CB8AC3E}">
        <p14:creationId xmlns:p14="http://schemas.microsoft.com/office/powerpoint/2010/main" val="369586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14</a:t>
            </a:fld>
            <a:endParaRPr lang="en-AU"/>
          </a:p>
        </p:txBody>
      </p:sp>
    </p:spTree>
    <p:extLst>
      <p:ext uri="{BB962C8B-B14F-4D97-AF65-F5344CB8AC3E}">
        <p14:creationId xmlns:p14="http://schemas.microsoft.com/office/powerpoint/2010/main" val="271615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1356580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17</a:t>
            </a:fld>
            <a:endParaRPr lang="en-AU"/>
          </a:p>
        </p:txBody>
      </p:sp>
    </p:spTree>
    <p:extLst>
      <p:ext uri="{BB962C8B-B14F-4D97-AF65-F5344CB8AC3E}">
        <p14:creationId xmlns:p14="http://schemas.microsoft.com/office/powerpoint/2010/main" val="1941680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19</a:t>
            </a:fld>
            <a:endParaRPr lang="en-AU"/>
          </a:p>
        </p:txBody>
      </p:sp>
    </p:spTree>
    <p:extLst>
      <p:ext uri="{BB962C8B-B14F-4D97-AF65-F5344CB8AC3E}">
        <p14:creationId xmlns:p14="http://schemas.microsoft.com/office/powerpoint/2010/main" val="2013247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20</a:t>
            </a:fld>
            <a:endParaRPr lang="en-AU"/>
          </a:p>
        </p:txBody>
      </p:sp>
    </p:spTree>
    <p:extLst>
      <p:ext uri="{BB962C8B-B14F-4D97-AF65-F5344CB8AC3E}">
        <p14:creationId xmlns:p14="http://schemas.microsoft.com/office/powerpoint/2010/main" val="335183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22</a:t>
            </a:fld>
            <a:endParaRPr lang="en-AU"/>
          </a:p>
        </p:txBody>
      </p:sp>
    </p:spTree>
    <p:extLst>
      <p:ext uri="{BB962C8B-B14F-4D97-AF65-F5344CB8AC3E}">
        <p14:creationId xmlns:p14="http://schemas.microsoft.com/office/powerpoint/2010/main" val="353221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a:t>
            </a:fld>
            <a:endParaRPr lang="en-AU"/>
          </a:p>
        </p:txBody>
      </p:sp>
    </p:spTree>
    <p:extLst>
      <p:ext uri="{BB962C8B-B14F-4D97-AF65-F5344CB8AC3E}">
        <p14:creationId xmlns:p14="http://schemas.microsoft.com/office/powerpoint/2010/main" val="1837690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4</a:t>
            </a:fld>
            <a:endParaRPr lang="en-AU"/>
          </a:p>
        </p:txBody>
      </p:sp>
    </p:spTree>
    <p:extLst>
      <p:ext uri="{BB962C8B-B14F-4D97-AF65-F5344CB8AC3E}">
        <p14:creationId xmlns:p14="http://schemas.microsoft.com/office/powerpoint/2010/main" val="3490034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5</a:t>
            </a:fld>
            <a:endParaRPr lang="en-AU"/>
          </a:p>
        </p:txBody>
      </p:sp>
    </p:spTree>
    <p:extLst>
      <p:ext uri="{BB962C8B-B14F-4D97-AF65-F5344CB8AC3E}">
        <p14:creationId xmlns:p14="http://schemas.microsoft.com/office/powerpoint/2010/main" val="83791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6</a:t>
            </a:fld>
            <a:endParaRPr lang="en-AU"/>
          </a:p>
        </p:txBody>
      </p:sp>
    </p:spTree>
    <p:extLst>
      <p:ext uri="{BB962C8B-B14F-4D97-AF65-F5344CB8AC3E}">
        <p14:creationId xmlns:p14="http://schemas.microsoft.com/office/powerpoint/2010/main" val="1056314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7</a:t>
            </a:fld>
            <a:endParaRPr lang="en-AU"/>
          </a:p>
        </p:txBody>
      </p:sp>
    </p:spTree>
    <p:extLst>
      <p:ext uri="{BB962C8B-B14F-4D97-AF65-F5344CB8AC3E}">
        <p14:creationId xmlns:p14="http://schemas.microsoft.com/office/powerpoint/2010/main" val="236697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a:t>
            </a:fld>
            <a:endParaRPr lang="en-AU"/>
          </a:p>
        </p:txBody>
      </p:sp>
    </p:spTree>
    <p:extLst>
      <p:ext uri="{BB962C8B-B14F-4D97-AF65-F5344CB8AC3E}">
        <p14:creationId xmlns:p14="http://schemas.microsoft.com/office/powerpoint/2010/main" val="314184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9</a:t>
            </a:fld>
            <a:endParaRPr lang="en-AU"/>
          </a:p>
        </p:txBody>
      </p:sp>
    </p:spTree>
    <p:extLst>
      <p:ext uri="{BB962C8B-B14F-4D97-AF65-F5344CB8AC3E}">
        <p14:creationId xmlns:p14="http://schemas.microsoft.com/office/powerpoint/2010/main" val="48364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200000"/>
              </a:lnSpc>
            </a:pPr>
            <a:endParaRPr lang="en-AU"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2E4B725-2203-4ED2-9256-A661C18EFA60}" type="slidenum">
              <a:rPr lang="en-AU" smtClean="0"/>
              <a:t>10</a:t>
            </a:fld>
            <a:endParaRPr lang="en-AU"/>
          </a:p>
        </p:txBody>
      </p:sp>
    </p:spTree>
    <p:extLst>
      <p:ext uri="{BB962C8B-B14F-4D97-AF65-F5344CB8AC3E}">
        <p14:creationId xmlns:p14="http://schemas.microsoft.com/office/powerpoint/2010/main" val="1586097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2455924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9111874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25/10/2023</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25/10/2023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image" Target="../media/image1.pn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25/10/2023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2"/>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25/10/2023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8"/>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 id="2147483769" r:id="rId25"/>
    <p:sldLayoutId id="2147483770" r:id="rId26"/>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25/10/2023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s://doi.org/10.1177/2399808323117881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500063" y="2487775"/>
            <a:ext cx="5595937" cy="2272930"/>
          </a:xfrm>
        </p:spPr>
        <p:txBody>
          <a:bodyPr/>
          <a:lstStyle/>
          <a:p>
            <a:r>
              <a:rPr lang="en-US" sz="2400" dirty="0"/>
              <a:t>Probabilistic small area population forecasts </a:t>
            </a:r>
            <a:endParaRPr lang="en-AU" sz="2400" dirty="0"/>
          </a:p>
          <a:p>
            <a:pPr lvl="1"/>
            <a:endParaRPr lang="en-AU" dirty="0"/>
          </a:p>
        </p:txBody>
      </p:sp>
      <p:sp>
        <p:nvSpPr>
          <p:cNvPr id="2" name="Text Placeholder 6">
            <a:extLst>
              <a:ext uri="{FF2B5EF4-FFF2-40B4-BE49-F238E27FC236}">
                <a16:creationId xmlns:a16="http://schemas.microsoft.com/office/drawing/2014/main" id="{5BCC6114-5212-C08E-259B-07C4A16E8F2D}"/>
              </a:ext>
            </a:extLst>
          </p:cNvPr>
          <p:cNvSpPr>
            <a:spLocks noGrp="1"/>
          </p:cNvSpPr>
          <p:nvPr>
            <p:ph type="body" sz="quarter" idx="17"/>
          </p:nvPr>
        </p:nvSpPr>
        <p:spPr>
          <a:xfrm>
            <a:off x="500063" y="4760705"/>
            <a:ext cx="5312158" cy="1661865"/>
          </a:xfrm>
        </p:spPr>
        <p:txBody>
          <a:bodyPr>
            <a:noAutofit/>
          </a:bodyPr>
          <a:lstStyle/>
          <a:p>
            <a:r>
              <a:rPr lang="en-US" sz="2200" dirty="0"/>
              <a:t>Irina Grossman</a:t>
            </a:r>
          </a:p>
          <a:p>
            <a:endParaRPr lang="en-US" sz="2200" dirty="0"/>
          </a:p>
          <a:p>
            <a:r>
              <a:rPr lang="en-US" sz="2200" b="0" dirty="0"/>
              <a:t>ARC Discovery Project DP200101480</a:t>
            </a:r>
          </a:p>
        </p:txBody>
      </p:sp>
    </p:spTree>
    <p:extLst>
      <p:ext uri="{BB962C8B-B14F-4D97-AF65-F5344CB8AC3E}">
        <p14:creationId xmlns:p14="http://schemas.microsoft.com/office/powerpoint/2010/main" val="71110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DC73-717F-5338-66B4-718F6180CB9D}"/>
              </a:ext>
            </a:extLst>
          </p:cNvPr>
          <p:cNvSpPr>
            <a:spLocks noGrp="1"/>
          </p:cNvSpPr>
          <p:nvPr>
            <p:ph type="title"/>
          </p:nvPr>
        </p:nvSpPr>
        <p:spPr/>
        <p:txBody>
          <a:bodyPr/>
          <a:lstStyle/>
          <a:p>
            <a:r>
              <a:rPr lang="en-AU" dirty="0"/>
              <a:t>10 year forecast results</a:t>
            </a:r>
          </a:p>
        </p:txBody>
      </p:sp>
      <p:sp>
        <p:nvSpPr>
          <p:cNvPr id="3" name="Content Placeholder 2">
            <a:extLst>
              <a:ext uri="{FF2B5EF4-FFF2-40B4-BE49-F238E27FC236}">
                <a16:creationId xmlns:a16="http://schemas.microsoft.com/office/drawing/2014/main" id="{C1C415F9-B64A-DE9C-4D4C-5B30A5A074E5}"/>
              </a:ext>
            </a:extLst>
          </p:cNvPr>
          <p:cNvSpPr>
            <a:spLocks noGrp="1"/>
          </p:cNvSpPr>
          <p:nvPr>
            <p:ph idx="1"/>
          </p:nvPr>
        </p:nvSpPr>
        <p:spPr>
          <a:xfrm>
            <a:off x="171986" y="6268996"/>
            <a:ext cx="5699077" cy="537259"/>
          </a:xfrm>
        </p:spPr>
        <p:txBody>
          <a:bodyPr/>
          <a:lstStyle/>
          <a:p>
            <a:r>
              <a:rPr lang="en-AU" dirty="0"/>
              <a:t>Bellingen – outer regional SA2 area in NSW</a:t>
            </a:r>
          </a:p>
        </p:txBody>
      </p:sp>
      <p:pic>
        <p:nvPicPr>
          <p:cNvPr id="7" name="Picture 6" descr="A graph with a line going up&#10;&#10;Description automatically generated">
            <a:extLst>
              <a:ext uri="{FF2B5EF4-FFF2-40B4-BE49-F238E27FC236}">
                <a16:creationId xmlns:a16="http://schemas.microsoft.com/office/drawing/2014/main" id="{B184428C-7700-8B8C-591F-125DAF958A2A}"/>
              </a:ext>
            </a:extLst>
          </p:cNvPr>
          <p:cNvPicPr>
            <a:picLocks noChangeAspect="1"/>
          </p:cNvPicPr>
          <p:nvPr/>
        </p:nvPicPr>
        <p:blipFill rotWithShape="1">
          <a:blip r:embed="rId3">
            <a:extLst>
              <a:ext uri="{28A0092B-C50C-407E-A947-70E740481C1C}">
                <a14:useLocalDpi xmlns:a14="http://schemas.microsoft.com/office/drawing/2010/main" val="0"/>
              </a:ext>
            </a:extLst>
          </a:blip>
          <a:srcRect l="7547"/>
          <a:stretch/>
        </p:blipFill>
        <p:spPr>
          <a:xfrm>
            <a:off x="57150" y="1353404"/>
            <a:ext cx="2304000" cy="2191020"/>
          </a:xfrm>
          <a:prstGeom prst="rect">
            <a:avLst/>
          </a:prstGeom>
        </p:spPr>
      </p:pic>
      <p:pic>
        <p:nvPicPr>
          <p:cNvPr id="9" name="Picture 8" descr="A graph with a line going up&#10;&#10;Description automatically generated">
            <a:extLst>
              <a:ext uri="{FF2B5EF4-FFF2-40B4-BE49-F238E27FC236}">
                <a16:creationId xmlns:a16="http://schemas.microsoft.com/office/drawing/2014/main" id="{4F4FD549-7131-DA64-B1D2-558F841BBC68}"/>
              </a:ext>
            </a:extLst>
          </p:cNvPr>
          <p:cNvPicPr>
            <a:picLocks noChangeAspect="1"/>
          </p:cNvPicPr>
          <p:nvPr/>
        </p:nvPicPr>
        <p:blipFill rotWithShape="1">
          <a:blip r:embed="rId4">
            <a:extLst>
              <a:ext uri="{28A0092B-C50C-407E-A947-70E740481C1C}">
                <a14:useLocalDpi xmlns:a14="http://schemas.microsoft.com/office/drawing/2010/main" val="0"/>
              </a:ext>
            </a:extLst>
          </a:blip>
          <a:srcRect l="7546"/>
          <a:stretch/>
        </p:blipFill>
        <p:spPr>
          <a:xfrm>
            <a:off x="3859552" y="3787009"/>
            <a:ext cx="2304000" cy="2191019"/>
          </a:xfrm>
          <a:prstGeom prst="rect">
            <a:avLst/>
          </a:prstGeom>
        </p:spPr>
      </p:pic>
      <p:pic>
        <p:nvPicPr>
          <p:cNvPr id="11" name="Picture 10" descr="A graph with a line going up&#10;&#10;Description automatically generated">
            <a:extLst>
              <a:ext uri="{FF2B5EF4-FFF2-40B4-BE49-F238E27FC236}">
                <a16:creationId xmlns:a16="http://schemas.microsoft.com/office/drawing/2014/main" id="{692976B4-1AAC-22B2-3988-CFB3E15C2D82}"/>
              </a:ext>
            </a:extLst>
          </p:cNvPr>
          <p:cNvPicPr>
            <a:picLocks noChangeAspect="1"/>
          </p:cNvPicPr>
          <p:nvPr/>
        </p:nvPicPr>
        <p:blipFill rotWithShape="1">
          <a:blip r:embed="rId5">
            <a:extLst>
              <a:ext uri="{28A0092B-C50C-407E-A947-70E740481C1C}">
                <a14:useLocalDpi xmlns:a14="http://schemas.microsoft.com/office/drawing/2010/main" val="0"/>
              </a:ext>
            </a:extLst>
          </a:blip>
          <a:srcRect l="8203"/>
          <a:stretch/>
        </p:blipFill>
        <p:spPr>
          <a:xfrm>
            <a:off x="8811523" y="3779189"/>
            <a:ext cx="2304000" cy="2206658"/>
          </a:xfrm>
          <a:prstGeom prst="rect">
            <a:avLst/>
          </a:prstGeom>
        </p:spPr>
      </p:pic>
      <p:pic>
        <p:nvPicPr>
          <p:cNvPr id="13" name="Picture 12" descr="A graph with a line going up&#10;&#10;Description automatically generated">
            <a:extLst>
              <a:ext uri="{FF2B5EF4-FFF2-40B4-BE49-F238E27FC236}">
                <a16:creationId xmlns:a16="http://schemas.microsoft.com/office/drawing/2014/main" id="{0BFD54BB-4385-2962-FEC6-D277B797FF5F}"/>
              </a:ext>
            </a:extLst>
          </p:cNvPr>
          <p:cNvPicPr>
            <a:picLocks noChangeAspect="1"/>
          </p:cNvPicPr>
          <p:nvPr/>
        </p:nvPicPr>
        <p:blipFill rotWithShape="1">
          <a:blip r:embed="rId6">
            <a:extLst>
              <a:ext uri="{28A0092B-C50C-407E-A947-70E740481C1C}">
                <a14:useLocalDpi xmlns:a14="http://schemas.microsoft.com/office/drawing/2010/main" val="0"/>
              </a:ext>
            </a:extLst>
          </a:blip>
          <a:srcRect l="7547"/>
          <a:stretch/>
        </p:blipFill>
        <p:spPr>
          <a:xfrm>
            <a:off x="2498846" y="1353405"/>
            <a:ext cx="2304000" cy="2191019"/>
          </a:xfrm>
          <a:prstGeom prst="rect">
            <a:avLst/>
          </a:prstGeom>
        </p:spPr>
      </p:pic>
      <p:pic>
        <p:nvPicPr>
          <p:cNvPr id="15" name="Picture 14" descr="A graph with a line going up&#10;&#10;Description automatically generated">
            <a:extLst>
              <a:ext uri="{FF2B5EF4-FFF2-40B4-BE49-F238E27FC236}">
                <a16:creationId xmlns:a16="http://schemas.microsoft.com/office/drawing/2014/main" id="{67A64A1A-9AB0-3A81-8733-D4576561F6BB}"/>
              </a:ext>
            </a:extLst>
          </p:cNvPr>
          <p:cNvPicPr>
            <a:picLocks noChangeAspect="1"/>
          </p:cNvPicPr>
          <p:nvPr/>
        </p:nvPicPr>
        <p:blipFill rotWithShape="1">
          <a:blip r:embed="rId7">
            <a:extLst>
              <a:ext uri="{28A0092B-C50C-407E-A947-70E740481C1C}">
                <a14:useLocalDpi xmlns:a14="http://schemas.microsoft.com/office/drawing/2010/main" val="0"/>
              </a:ext>
            </a:extLst>
          </a:blip>
          <a:srcRect l="7546"/>
          <a:stretch/>
        </p:blipFill>
        <p:spPr>
          <a:xfrm>
            <a:off x="6335538" y="3787008"/>
            <a:ext cx="2304000" cy="2191020"/>
          </a:xfrm>
          <a:prstGeom prst="rect">
            <a:avLst/>
          </a:prstGeom>
        </p:spPr>
      </p:pic>
      <p:pic>
        <p:nvPicPr>
          <p:cNvPr id="17" name="Picture 16" descr="A graph with a line and a line&#10;&#10;Description automatically generated">
            <a:extLst>
              <a:ext uri="{FF2B5EF4-FFF2-40B4-BE49-F238E27FC236}">
                <a16:creationId xmlns:a16="http://schemas.microsoft.com/office/drawing/2014/main" id="{C2490C51-87F0-F29A-7E58-F8F90B4BB4F5}"/>
              </a:ext>
            </a:extLst>
          </p:cNvPr>
          <p:cNvPicPr>
            <a:picLocks noChangeAspect="1"/>
          </p:cNvPicPr>
          <p:nvPr/>
        </p:nvPicPr>
        <p:blipFill rotWithShape="1">
          <a:blip r:embed="rId8">
            <a:extLst>
              <a:ext uri="{28A0092B-C50C-407E-A947-70E740481C1C}">
                <a14:useLocalDpi xmlns:a14="http://schemas.microsoft.com/office/drawing/2010/main" val="0"/>
              </a:ext>
            </a:extLst>
          </a:blip>
          <a:srcRect l="8203"/>
          <a:stretch/>
        </p:blipFill>
        <p:spPr>
          <a:xfrm>
            <a:off x="7405098" y="1345585"/>
            <a:ext cx="2304000" cy="2206658"/>
          </a:xfrm>
          <a:prstGeom prst="rect">
            <a:avLst/>
          </a:prstGeom>
        </p:spPr>
      </p:pic>
      <p:pic>
        <p:nvPicPr>
          <p:cNvPr id="19" name="Picture 18" descr="A graph with a line going up&#10;&#10;Description automatically generated">
            <a:extLst>
              <a:ext uri="{FF2B5EF4-FFF2-40B4-BE49-F238E27FC236}">
                <a16:creationId xmlns:a16="http://schemas.microsoft.com/office/drawing/2014/main" id="{DAD99466-C4D6-5F7D-F79E-27528739DB93}"/>
              </a:ext>
            </a:extLst>
          </p:cNvPr>
          <p:cNvPicPr>
            <a:picLocks noChangeAspect="1"/>
          </p:cNvPicPr>
          <p:nvPr/>
        </p:nvPicPr>
        <p:blipFill rotWithShape="1">
          <a:blip r:embed="rId9">
            <a:extLst>
              <a:ext uri="{28A0092B-C50C-407E-A947-70E740481C1C}">
                <a14:useLocalDpi xmlns:a14="http://schemas.microsoft.com/office/drawing/2010/main" val="0"/>
              </a:ext>
            </a:extLst>
          </a:blip>
          <a:srcRect l="7546"/>
          <a:stretch/>
        </p:blipFill>
        <p:spPr>
          <a:xfrm>
            <a:off x="1383566" y="3787009"/>
            <a:ext cx="2304000" cy="2191018"/>
          </a:xfrm>
          <a:prstGeom prst="rect">
            <a:avLst/>
          </a:prstGeom>
        </p:spPr>
      </p:pic>
      <p:pic>
        <p:nvPicPr>
          <p:cNvPr id="21" name="Picture 20" descr="A graph with a line drawn on it&#10;&#10;Description automatically generated">
            <a:extLst>
              <a:ext uri="{FF2B5EF4-FFF2-40B4-BE49-F238E27FC236}">
                <a16:creationId xmlns:a16="http://schemas.microsoft.com/office/drawing/2014/main" id="{2D9FD13C-1EF6-C61F-375A-29F57AA118D7}"/>
              </a:ext>
            </a:extLst>
          </p:cNvPr>
          <p:cNvPicPr>
            <a:picLocks noChangeAspect="1"/>
          </p:cNvPicPr>
          <p:nvPr/>
        </p:nvPicPr>
        <p:blipFill rotWithShape="1">
          <a:blip r:embed="rId10">
            <a:extLst>
              <a:ext uri="{28A0092B-C50C-407E-A947-70E740481C1C}">
                <a14:useLocalDpi xmlns:a14="http://schemas.microsoft.com/office/drawing/2010/main" val="0"/>
              </a:ext>
            </a:extLst>
          </a:blip>
          <a:srcRect l="8203"/>
          <a:stretch/>
        </p:blipFill>
        <p:spPr>
          <a:xfrm>
            <a:off x="4951972" y="1345585"/>
            <a:ext cx="2304000" cy="2206658"/>
          </a:xfrm>
          <a:prstGeom prst="rect">
            <a:avLst/>
          </a:prstGeom>
        </p:spPr>
      </p:pic>
      <p:pic>
        <p:nvPicPr>
          <p:cNvPr id="23" name="Picture 22" descr="A graph with a line going up&#10;&#10;Description automatically generated">
            <a:extLst>
              <a:ext uri="{FF2B5EF4-FFF2-40B4-BE49-F238E27FC236}">
                <a16:creationId xmlns:a16="http://schemas.microsoft.com/office/drawing/2014/main" id="{EE5330FA-A657-8F01-6450-1B86EFD78F82}"/>
              </a:ext>
            </a:extLst>
          </p:cNvPr>
          <p:cNvPicPr>
            <a:picLocks noChangeAspect="1"/>
          </p:cNvPicPr>
          <p:nvPr/>
        </p:nvPicPr>
        <p:blipFill rotWithShape="1">
          <a:blip r:embed="rId11">
            <a:extLst>
              <a:ext uri="{28A0092B-C50C-407E-A947-70E740481C1C}">
                <a14:useLocalDpi xmlns:a14="http://schemas.microsoft.com/office/drawing/2010/main" val="0"/>
              </a:ext>
            </a:extLst>
          </a:blip>
          <a:srcRect l="7546"/>
          <a:stretch/>
        </p:blipFill>
        <p:spPr>
          <a:xfrm>
            <a:off x="9846793" y="1353405"/>
            <a:ext cx="2304000" cy="2191018"/>
          </a:xfrm>
          <a:prstGeom prst="rect">
            <a:avLst/>
          </a:prstGeom>
        </p:spPr>
      </p:pic>
    </p:spTree>
    <p:extLst>
      <p:ext uri="{BB962C8B-B14F-4D97-AF65-F5344CB8AC3E}">
        <p14:creationId xmlns:p14="http://schemas.microsoft.com/office/powerpoint/2010/main" val="364000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20C4FD3-363A-FC56-E2FD-C8C02BEA43EA}"/>
              </a:ext>
            </a:extLst>
          </p:cNvPr>
          <p:cNvGraphicFramePr>
            <a:graphicFrameLocks noGrp="1"/>
          </p:cNvGraphicFramePr>
          <p:nvPr>
            <p:extLst>
              <p:ext uri="{D42A27DB-BD31-4B8C-83A1-F6EECF244321}">
                <p14:modId xmlns:p14="http://schemas.microsoft.com/office/powerpoint/2010/main" val="4206933356"/>
              </p:ext>
            </p:extLst>
          </p:nvPr>
        </p:nvGraphicFramePr>
        <p:xfrm>
          <a:off x="260985" y="1282426"/>
          <a:ext cx="11670030" cy="5499440"/>
        </p:xfrm>
        <a:graphic>
          <a:graphicData uri="http://schemas.openxmlformats.org/drawingml/2006/table">
            <a:tbl>
              <a:tblPr firstRow="1" firstCol="1" bandRow="1"/>
              <a:tblGrid>
                <a:gridCol w="1846221">
                  <a:extLst>
                    <a:ext uri="{9D8B030D-6E8A-4147-A177-3AD203B41FA5}">
                      <a16:colId xmlns:a16="http://schemas.microsoft.com/office/drawing/2014/main" val="3167044393"/>
                    </a:ext>
                  </a:extLst>
                </a:gridCol>
                <a:gridCol w="1184212">
                  <a:extLst>
                    <a:ext uri="{9D8B030D-6E8A-4147-A177-3AD203B41FA5}">
                      <a16:colId xmlns:a16="http://schemas.microsoft.com/office/drawing/2014/main" val="2604969779"/>
                    </a:ext>
                  </a:extLst>
                </a:gridCol>
                <a:gridCol w="848426">
                  <a:extLst>
                    <a:ext uri="{9D8B030D-6E8A-4147-A177-3AD203B41FA5}">
                      <a16:colId xmlns:a16="http://schemas.microsoft.com/office/drawing/2014/main" val="953523755"/>
                    </a:ext>
                  </a:extLst>
                </a:gridCol>
                <a:gridCol w="1185405">
                  <a:extLst>
                    <a:ext uri="{9D8B030D-6E8A-4147-A177-3AD203B41FA5}">
                      <a16:colId xmlns:a16="http://schemas.microsoft.com/office/drawing/2014/main" val="3862367121"/>
                    </a:ext>
                  </a:extLst>
                </a:gridCol>
                <a:gridCol w="1524775">
                  <a:extLst>
                    <a:ext uri="{9D8B030D-6E8A-4147-A177-3AD203B41FA5}">
                      <a16:colId xmlns:a16="http://schemas.microsoft.com/office/drawing/2014/main" val="956077427"/>
                    </a:ext>
                  </a:extLst>
                </a:gridCol>
                <a:gridCol w="1015720">
                  <a:extLst>
                    <a:ext uri="{9D8B030D-6E8A-4147-A177-3AD203B41FA5}">
                      <a16:colId xmlns:a16="http://schemas.microsoft.com/office/drawing/2014/main" val="2077838580"/>
                    </a:ext>
                  </a:extLst>
                </a:gridCol>
                <a:gridCol w="1015720">
                  <a:extLst>
                    <a:ext uri="{9D8B030D-6E8A-4147-A177-3AD203B41FA5}">
                      <a16:colId xmlns:a16="http://schemas.microsoft.com/office/drawing/2014/main" val="1887912207"/>
                    </a:ext>
                  </a:extLst>
                </a:gridCol>
                <a:gridCol w="1016916">
                  <a:extLst>
                    <a:ext uri="{9D8B030D-6E8A-4147-A177-3AD203B41FA5}">
                      <a16:colId xmlns:a16="http://schemas.microsoft.com/office/drawing/2014/main" val="856010365"/>
                    </a:ext>
                  </a:extLst>
                </a:gridCol>
                <a:gridCol w="1185405">
                  <a:extLst>
                    <a:ext uri="{9D8B030D-6E8A-4147-A177-3AD203B41FA5}">
                      <a16:colId xmlns:a16="http://schemas.microsoft.com/office/drawing/2014/main" val="1077234891"/>
                    </a:ext>
                  </a:extLst>
                </a:gridCol>
                <a:gridCol w="847230">
                  <a:extLst>
                    <a:ext uri="{9D8B030D-6E8A-4147-A177-3AD203B41FA5}">
                      <a16:colId xmlns:a16="http://schemas.microsoft.com/office/drawing/2014/main" val="1193488049"/>
                    </a:ext>
                  </a:extLst>
                </a:gridCol>
              </a:tblGrid>
              <a:tr h="291300">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gridSpan="3">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Statistical</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tc gridSpan="2">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Machine Learning</a:t>
                      </a:r>
                      <a:endParaRPr lang="en-AU" sz="1800">
                        <a:effectLst/>
                        <a:latin typeface="+mn-lt"/>
                        <a:ea typeface="Calibri" panose="020F0502020204030204" pitchFamily="34" charset="0"/>
                        <a:cs typeface="Arial" panose="020B0604020202020204" pitchFamily="34"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gridSpan="4">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Ensemble</a:t>
                      </a:r>
                      <a:endParaRPr lang="en-AU" sz="1800">
                        <a:effectLst/>
                        <a:latin typeface="+mn-lt"/>
                        <a:ea typeface="Calibri" panose="020F0502020204030204" pitchFamily="34" charset="0"/>
                        <a:cs typeface="Arial" panose="020B0604020202020204" pitchFamily="34"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014102097"/>
                  </a:ext>
                </a:extLst>
              </a:tr>
              <a:tr h="923127">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ARIMA</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ETS</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THETA</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XGBOOST</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LGBM</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STAT</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ALL</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average</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ALL</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envelope</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ALL</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Inner trim</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853503"/>
                  </a:ext>
                </a:extLst>
              </a:tr>
              <a:tr h="393517">
                <a:tc>
                  <a:txBody>
                    <a:bodyPr/>
                    <a:lstStyle/>
                    <a:p>
                      <a:pPr algn="l">
                        <a:lnSpc>
                          <a:spcPct val="130000"/>
                        </a:lnSpc>
                      </a:pPr>
                      <a:r>
                        <a:rPr lang="en-AU" sz="1800" b="1" i="1">
                          <a:solidFill>
                            <a:srgbClr val="000000"/>
                          </a:solidFill>
                          <a:effectLst/>
                          <a:latin typeface="+mn-lt"/>
                          <a:ea typeface="Times New Roman" panose="02020603050405020304" pitchFamily="18" charset="0"/>
                          <a:cs typeface="Arial" panose="020B0604020202020204" pitchFamily="34" charset="0"/>
                        </a:rPr>
                        <a:t>MedAPE</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l">
                        <a:lnSpc>
                          <a:spcPct val="130000"/>
                        </a:lnSpc>
                      </a:pPr>
                      <a:endParaRPr lang="en-AU" sz="1800" dirty="0">
                        <a:effectLst/>
                        <a:latin typeface="+mn-lt"/>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81658411"/>
                  </a:ext>
                </a:extLst>
              </a:tr>
              <a:tr h="393517">
                <a:tc>
                  <a:txBody>
                    <a:bodyPr/>
                    <a:lstStyle/>
                    <a:p>
                      <a:pPr algn="l">
                        <a:lnSpc>
                          <a:spcPct val="130000"/>
                        </a:lnSpc>
                      </a:pPr>
                      <a:r>
                        <a:rPr lang="en-AU" sz="1800" i="1" dirty="0">
                          <a:solidFill>
                            <a:srgbClr val="000000"/>
                          </a:solidFill>
                          <a:effectLst/>
                          <a:latin typeface="+mn-lt"/>
                          <a:ea typeface="Times New Roman" panose="02020603050405020304" pitchFamily="18" charset="0"/>
                          <a:cs typeface="Arial" panose="020B0604020202020204" pitchFamily="34" charset="0"/>
                        </a:rPr>
                        <a:t> After 5 years</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a:lnSpc>
                          <a:spcPct val="130000"/>
                        </a:lnSpc>
                      </a:pPr>
                      <a:endParaRPr lang="en-AU" sz="1800" dirty="0">
                        <a:effectLst/>
                        <a:latin typeface="+mn-lt"/>
                        <a:cs typeface="Arial" panose="020B0604020202020204" pitchFamily="34" charset="0"/>
                      </a:endParaRPr>
                    </a:p>
                  </a:txBody>
                  <a:tcPr marL="68580" marR="68580" marT="0" marB="0" anchor="ctr">
                    <a:lnL>
                      <a:noFill/>
                    </a:lnL>
                    <a:lnR>
                      <a:noFill/>
                    </a:lnR>
                    <a:lnT>
                      <a:noFill/>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64534862"/>
                  </a:ext>
                </a:extLst>
              </a:tr>
              <a:tr h="314759">
                <a:tc>
                  <a:txBody>
                    <a:bodyPr/>
                    <a:lstStyle/>
                    <a:p>
                      <a:pPr algn="l">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2006-based</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4.09</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4.23</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4.62</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4.43</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4.33</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3.94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3.91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3.91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3.91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33362621"/>
                  </a:ext>
                </a:extLst>
              </a:tr>
              <a:tr h="314759">
                <a:tc>
                  <a:txBody>
                    <a:bodyPr/>
                    <a:lstStyle/>
                    <a:p>
                      <a:pPr algn="l">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2011-based</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3.77</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3.60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3.85</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3.75</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3.70</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3.40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3.24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3.24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3.24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03758239"/>
                  </a:ext>
                </a:extLst>
              </a:tr>
              <a:tr h="393517">
                <a:tc>
                  <a:txBody>
                    <a:bodyPr/>
                    <a:lstStyle/>
                    <a:p>
                      <a:pPr algn="l">
                        <a:lnSpc>
                          <a:spcPct val="130000"/>
                        </a:lnSpc>
                      </a:pPr>
                      <a:r>
                        <a:rPr lang="en-AU" sz="1800" i="1">
                          <a:solidFill>
                            <a:srgbClr val="000000"/>
                          </a:solidFill>
                          <a:effectLst/>
                          <a:latin typeface="+mn-lt"/>
                          <a:ea typeface="Times New Roman" panose="02020603050405020304" pitchFamily="18" charset="0"/>
                          <a:cs typeface="Arial" panose="020B0604020202020204" pitchFamily="34" charset="0"/>
                        </a:rPr>
                        <a:t> After 10 years</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l">
                        <a:lnSpc>
                          <a:spcPct val="130000"/>
                        </a:lnSpc>
                      </a:pPr>
                      <a:endParaRPr lang="en-AU" sz="1800" dirty="0">
                        <a:effectLst/>
                        <a:latin typeface="+mn-lt"/>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a:noFill/>
                    </a:lnR>
                    <a:lnT>
                      <a:noFill/>
                    </a:lnT>
                    <a:lnB>
                      <a:noFill/>
                    </a:lnB>
                  </a:tcPr>
                </a:tc>
                <a:tc>
                  <a:txBody>
                    <a:bodyPr/>
                    <a:lstStyle/>
                    <a:p>
                      <a:pPr algn="l">
                        <a:lnSpc>
                          <a:spcPct val="130000"/>
                        </a:lnSpc>
                      </a:pPr>
                      <a:endParaRPr lang="en-AU" sz="1800" dirty="0">
                        <a:effectLst/>
                        <a:latin typeface="+mn-lt"/>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3267578"/>
                  </a:ext>
                </a:extLst>
              </a:tr>
              <a:tr h="314759">
                <a:tc>
                  <a:txBody>
                    <a:bodyPr/>
                    <a:lstStyle/>
                    <a:p>
                      <a:pPr algn="l">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2006-based</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7.53</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7.73</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7.86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7.94</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7.64</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6.96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6.56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6.56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6.56</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8145969"/>
                  </a:ext>
                </a:extLst>
              </a:tr>
              <a:tr h="314759">
                <a:tc>
                  <a:txBody>
                    <a:bodyPr/>
                    <a:lstStyle/>
                    <a:p>
                      <a:pPr algn="l">
                        <a:lnSpc>
                          <a:spcPct val="130000"/>
                        </a:lnSpc>
                      </a:pPr>
                      <a:r>
                        <a:rPr lang="en-AU" sz="1800" b="1" i="1">
                          <a:solidFill>
                            <a:srgbClr val="000000"/>
                          </a:solidFill>
                          <a:effectLst/>
                          <a:latin typeface="+mn-lt"/>
                          <a:ea typeface="Times New Roman" panose="02020603050405020304" pitchFamily="18" charset="0"/>
                          <a:cs typeface="Arial" panose="020B0604020202020204" pitchFamily="34" charset="0"/>
                        </a:rPr>
                        <a:t>MAPE</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78154331"/>
                  </a:ext>
                </a:extLst>
              </a:tr>
              <a:tr h="314759">
                <a:tc>
                  <a:txBody>
                    <a:bodyPr/>
                    <a:lstStyle/>
                    <a:p>
                      <a:pPr algn="l">
                        <a:lnSpc>
                          <a:spcPct val="130000"/>
                        </a:lnSpc>
                      </a:pPr>
                      <a:r>
                        <a:rPr lang="en-AU" sz="1800" i="1">
                          <a:solidFill>
                            <a:srgbClr val="000000"/>
                          </a:solidFill>
                          <a:effectLst/>
                          <a:latin typeface="+mn-lt"/>
                          <a:ea typeface="Times New Roman" panose="02020603050405020304" pitchFamily="18" charset="0"/>
                          <a:cs typeface="Arial" panose="020B0604020202020204" pitchFamily="34" charset="0"/>
                        </a:rPr>
                        <a:t> After 5 years</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08291512"/>
                  </a:ext>
                </a:extLst>
              </a:tr>
              <a:tr h="314759">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2006-based</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5.87</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5.89</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6.68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6.58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6.34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5.60</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5.56</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5.56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5.56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59394575"/>
                  </a:ext>
                </a:extLst>
              </a:tr>
              <a:tr h="314759">
                <a:tc>
                  <a:txBody>
                    <a:bodyPr/>
                    <a:lstStyle/>
                    <a:p>
                      <a:pPr algn="l">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2011-based</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5.78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5.42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5.94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6.10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6.19</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5.18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5.26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5.26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5.26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59223957"/>
                  </a:ext>
                </a:extLst>
              </a:tr>
              <a:tr h="314759">
                <a:tc>
                  <a:txBody>
                    <a:bodyPr/>
                    <a:lstStyle/>
                    <a:p>
                      <a:pPr algn="l">
                        <a:lnSpc>
                          <a:spcPct val="130000"/>
                        </a:lnSpc>
                      </a:pPr>
                      <a:r>
                        <a:rPr lang="en-AU" sz="1800" i="1">
                          <a:solidFill>
                            <a:srgbClr val="000000"/>
                          </a:solidFill>
                          <a:effectLst/>
                          <a:latin typeface="+mn-lt"/>
                          <a:ea typeface="Times New Roman" panose="02020603050405020304" pitchFamily="18" charset="0"/>
                          <a:cs typeface="Arial" panose="020B0604020202020204" pitchFamily="34" charset="0"/>
                        </a:rPr>
                        <a:t> After 10 years</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32026909"/>
                  </a:ext>
                </a:extLst>
              </a:tr>
              <a:tr h="314759">
                <a:tc>
                  <a:txBody>
                    <a:bodyPr/>
                    <a:lstStyle/>
                    <a:p>
                      <a:pPr algn="l">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2006-based</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10.63</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10.66</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11.11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11.63</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11.50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9.77</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9.32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9.32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9.32</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34133"/>
                  </a:ext>
                </a:extLst>
              </a:tr>
            </a:tbl>
          </a:graphicData>
        </a:graphic>
      </p:graphicFrame>
      <p:sp>
        <p:nvSpPr>
          <p:cNvPr id="4" name="Title 1">
            <a:extLst>
              <a:ext uri="{FF2B5EF4-FFF2-40B4-BE49-F238E27FC236}">
                <a16:creationId xmlns:a16="http://schemas.microsoft.com/office/drawing/2014/main" id="{8CB79B55-9DC7-B515-3DA4-8440C0EAA2AB}"/>
              </a:ext>
            </a:extLst>
          </p:cNvPr>
          <p:cNvSpPr txBox="1">
            <a:spLocks/>
          </p:cNvSpPr>
          <p:nvPr/>
        </p:nvSpPr>
        <p:spPr>
          <a:xfrm>
            <a:off x="1428765" y="395066"/>
            <a:ext cx="10296000" cy="88736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US" sz="3200" kern="1200" dirty="0">
                <a:latin typeface="+mj-lt"/>
                <a:ea typeface="+mj-ea"/>
                <a:cs typeface="+mj-cs"/>
              </a:rPr>
              <a:t>Results: </a:t>
            </a:r>
            <a:r>
              <a:rPr lang="en-US" sz="3200" kern="1200" dirty="0" err="1">
                <a:latin typeface="+mj-lt"/>
                <a:ea typeface="+mj-ea"/>
                <a:cs typeface="+mj-cs"/>
              </a:rPr>
              <a:t>MedAPE</a:t>
            </a:r>
            <a:r>
              <a:rPr lang="en-US" sz="3200" kern="1200" dirty="0">
                <a:latin typeface="+mj-lt"/>
                <a:ea typeface="+mj-ea"/>
                <a:cs typeface="+mj-cs"/>
              </a:rPr>
              <a:t> and MAPE</a:t>
            </a:r>
            <a:endParaRPr lang="en-AU" dirty="0"/>
          </a:p>
        </p:txBody>
      </p:sp>
    </p:spTree>
    <p:extLst>
      <p:ext uri="{BB962C8B-B14F-4D97-AF65-F5344CB8AC3E}">
        <p14:creationId xmlns:p14="http://schemas.microsoft.com/office/powerpoint/2010/main" val="3701809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20C4FD3-363A-FC56-E2FD-C8C02BEA43EA}"/>
              </a:ext>
            </a:extLst>
          </p:cNvPr>
          <p:cNvGraphicFramePr>
            <a:graphicFrameLocks noGrp="1"/>
          </p:cNvGraphicFramePr>
          <p:nvPr>
            <p:extLst>
              <p:ext uri="{D42A27DB-BD31-4B8C-83A1-F6EECF244321}">
                <p14:modId xmlns:p14="http://schemas.microsoft.com/office/powerpoint/2010/main" val="2795597210"/>
              </p:ext>
            </p:extLst>
          </p:nvPr>
        </p:nvGraphicFramePr>
        <p:xfrm>
          <a:off x="260985" y="1282426"/>
          <a:ext cx="11670030" cy="5499440"/>
        </p:xfrm>
        <a:graphic>
          <a:graphicData uri="http://schemas.openxmlformats.org/drawingml/2006/table">
            <a:tbl>
              <a:tblPr firstRow="1" firstCol="1" bandRow="1"/>
              <a:tblGrid>
                <a:gridCol w="1846221">
                  <a:extLst>
                    <a:ext uri="{9D8B030D-6E8A-4147-A177-3AD203B41FA5}">
                      <a16:colId xmlns:a16="http://schemas.microsoft.com/office/drawing/2014/main" val="3167044393"/>
                    </a:ext>
                  </a:extLst>
                </a:gridCol>
                <a:gridCol w="1184212">
                  <a:extLst>
                    <a:ext uri="{9D8B030D-6E8A-4147-A177-3AD203B41FA5}">
                      <a16:colId xmlns:a16="http://schemas.microsoft.com/office/drawing/2014/main" val="2604969779"/>
                    </a:ext>
                  </a:extLst>
                </a:gridCol>
                <a:gridCol w="848426">
                  <a:extLst>
                    <a:ext uri="{9D8B030D-6E8A-4147-A177-3AD203B41FA5}">
                      <a16:colId xmlns:a16="http://schemas.microsoft.com/office/drawing/2014/main" val="953523755"/>
                    </a:ext>
                  </a:extLst>
                </a:gridCol>
                <a:gridCol w="1185405">
                  <a:extLst>
                    <a:ext uri="{9D8B030D-6E8A-4147-A177-3AD203B41FA5}">
                      <a16:colId xmlns:a16="http://schemas.microsoft.com/office/drawing/2014/main" val="3862367121"/>
                    </a:ext>
                  </a:extLst>
                </a:gridCol>
                <a:gridCol w="1524775">
                  <a:extLst>
                    <a:ext uri="{9D8B030D-6E8A-4147-A177-3AD203B41FA5}">
                      <a16:colId xmlns:a16="http://schemas.microsoft.com/office/drawing/2014/main" val="956077427"/>
                    </a:ext>
                  </a:extLst>
                </a:gridCol>
                <a:gridCol w="1015720">
                  <a:extLst>
                    <a:ext uri="{9D8B030D-6E8A-4147-A177-3AD203B41FA5}">
                      <a16:colId xmlns:a16="http://schemas.microsoft.com/office/drawing/2014/main" val="2077838580"/>
                    </a:ext>
                  </a:extLst>
                </a:gridCol>
                <a:gridCol w="1015720">
                  <a:extLst>
                    <a:ext uri="{9D8B030D-6E8A-4147-A177-3AD203B41FA5}">
                      <a16:colId xmlns:a16="http://schemas.microsoft.com/office/drawing/2014/main" val="1887912207"/>
                    </a:ext>
                  </a:extLst>
                </a:gridCol>
                <a:gridCol w="1016916">
                  <a:extLst>
                    <a:ext uri="{9D8B030D-6E8A-4147-A177-3AD203B41FA5}">
                      <a16:colId xmlns:a16="http://schemas.microsoft.com/office/drawing/2014/main" val="856010365"/>
                    </a:ext>
                  </a:extLst>
                </a:gridCol>
                <a:gridCol w="1185405">
                  <a:extLst>
                    <a:ext uri="{9D8B030D-6E8A-4147-A177-3AD203B41FA5}">
                      <a16:colId xmlns:a16="http://schemas.microsoft.com/office/drawing/2014/main" val="1077234891"/>
                    </a:ext>
                  </a:extLst>
                </a:gridCol>
                <a:gridCol w="847230">
                  <a:extLst>
                    <a:ext uri="{9D8B030D-6E8A-4147-A177-3AD203B41FA5}">
                      <a16:colId xmlns:a16="http://schemas.microsoft.com/office/drawing/2014/main" val="1193488049"/>
                    </a:ext>
                  </a:extLst>
                </a:gridCol>
              </a:tblGrid>
              <a:tr h="291300">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gridSpan="3">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Statistical</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tc gridSpan="2">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Machine Learning</a:t>
                      </a:r>
                      <a:endParaRPr lang="en-AU" sz="1800">
                        <a:effectLst/>
                        <a:latin typeface="+mn-lt"/>
                        <a:ea typeface="Calibri" panose="020F0502020204030204" pitchFamily="34" charset="0"/>
                        <a:cs typeface="Arial" panose="020B0604020202020204" pitchFamily="34"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gridSpan="4">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Ensemble</a:t>
                      </a:r>
                      <a:endParaRPr lang="en-AU" sz="1800">
                        <a:effectLst/>
                        <a:latin typeface="+mn-lt"/>
                        <a:ea typeface="Calibri" panose="020F0502020204030204" pitchFamily="34" charset="0"/>
                        <a:cs typeface="Arial" panose="020B0604020202020204" pitchFamily="34"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014102097"/>
                  </a:ext>
                </a:extLst>
              </a:tr>
              <a:tr h="923127">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ARIMA</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ETS</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THETA</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XGBOOST</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LGBM</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STAT</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ALL</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average</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ALL</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envelope</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ALL</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Inner trim</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853503"/>
                  </a:ext>
                </a:extLst>
              </a:tr>
              <a:tr h="393517">
                <a:tc>
                  <a:txBody>
                    <a:bodyPr/>
                    <a:lstStyle/>
                    <a:p>
                      <a:pPr algn="l">
                        <a:lnSpc>
                          <a:spcPct val="130000"/>
                        </a:lnSpc>
                      </a:pPr>
                      <a:r>
                        <a:rPr lang="en-AU" sz="1800" b="1" i="1" dirty="0">
                          <a:solidFill>
                            <a:srgbClr val="000000"/>
                          </a:solidFill>
                          <a:effectLst/>
                          <a:latin typeface="+mn-lt"/>
                          <a:ea typeface="Times New Roman" panose="02020603050405020304" pitchFamily="18" charset="0"/>
                          <a:cs typeface="Arial" panose="020B0604020202020204" pitchFamily="34" charset="0"/>
                        </a:rPr>
                        <a:t>Coverage</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81658411"/>
                  </a:ext>
                </a:extLst>
              </a:tr>
              <a:tr h="393517">
                <a:tc>
                  <a:txBody>
                    <a:bodyPr/>
                    <a:lstStyle/>
                    <a:p>
                      <a:pPr algn="l">
                        <a:lnSpc>
                          <a:spcPct val="130000"/>
                        </a:lnSpc>
                      </a:pPr>
                      <a:r>
                        <a:rPr lang="en-AU" sz="1800" i="1" dirty="0">
                          <a:solidFill>
                            <a:srgbClr val="000000"/>
                          </a:solidFill>
                          <a:effectLst/>
                          <a:latin typeface="+mn-lt"/>
                          <a:ea typeface="Times New Roman" panose="02020603050405020304" pitchFamily="18" charset="0"/>
                          <a:cs typeface="Arial" panose="020B0604020202020204" pitchFamily="34" charset="0"/>
                        </a:rPr>
                        <a:t> After 5 years</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l">
                        <a:lnSpc>
                          <a:spcPct val="130000"/>
                        </a:lnSpc>
                      </a:pPr>
                      <a:endParaRPr lang="en-AU" sz="1800" dirty="0">
                        <a:effectLst/>
                        <a:latin typeface="+mn-lt"/>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a:noFill/>
                    </a:lnR>
                    <a:lnT>
                      <a:noFill/>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64534862"/>
                  </a:ext>
                </a:extLst>
              </a:tr>
              <a:tr h="314759">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2006-based</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54.94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52.95</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45.55</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24.59</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26.72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56.10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49.13</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73.38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56.58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33362621"/>
                  </a:ext>
                </a:extLst>
              </a:tr>
              <a:tr h="314759">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2011-based</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56.92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65.44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54.07</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49.37</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46.95</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64.96</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63.07</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84.85</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70.62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03758239"/>
                  </a:ext>
                </a:extLst>
              </a:tr>
              <a:tr h="393517">
                <a:tc>
                  <a:txBody>
                    <a:bodyPr/>
                    <a:lstStyle/>
                    <a:p>
                      <a:pPr algn="l">
                        <a:lnSpc>
                          <a:spcPct val="130000"/>
                        </a:lnSpc>
                      </a:pPr>
                      <a:r>
                        <a:rPr lang="en-AU" sz="1800" i="1" dirty="0">
                          <a:solidFill>
                            <a:srgbClr val="000000"/>
                          </a:solidFill>
                          <a:effectLst/>
                          <a:latin typeface="+mn-lt"/>
                          <a:ea typeface="Times New Roman" panose="02020603050405020304" pitchFamily="18" charset="0"/>
                          <a:cs typeface="Arial" panose="020B0604020202020204" pitchFamily="34" charset="0"/>
                        </a:rPr>
                        <a:t> After 10 years</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a:noFill/>
                    </a:lnR>
                    <a:lnT>
                      <a:noFill/>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3267578"/>
                  </a:ext>
                </a:extLst>
              </a:tr>
              <a:tr h="314759">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2006-based</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56.00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54.31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40.90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24.20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29.57</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57.41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Calibri" panose="020F0502020204030204" pitchFamily="34" charset="0"/>
                          <a:cs typeface="Arial" panose="020B0604020202020204" pitchFamily="34" charset="0"/>
                        </a:rPr>
                        <a:t>52.32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79.38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61.91</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8145969"/>
                  </a:ext>
                </a:extLst>
              </a:tr>
              <a:tr h="314759">
                <a:tc>
                  <a:txBody>
                    <a:bodyPr/>
                    <a:lstStyle/>
                    <a:p>
                      <a:pPr algn="l">
                        <a:lnSpc>
                          <a:spcPct val="130000"/>
                        </a:lnSpc>
                      </a:pPr>
                      <a:r>
                        <a:rPr lang="en-AU" sz="1800" b="1" i="1" dirty="0">
                          <a:solidFill>
                            <a:srgbClr val="000000"/>
                          </a:solidFill>
                          <a:effectLst/>
                          <a:latin typeface="+mn-lt"/>
                          <a:ea typeface="Times New Roman" panose="02020603050405020304" pitchFamily="18" charset="0"/>
                          <a:cs typeface="Arial" panose="020B0604020202020204" pitchFamily="34" charset="0"/>
                        </a:rPr>
                        <a:t>MSIS</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l">
                        <a:lnSpc>
                          <a:spcPct val="130000"/>
                        </a:lnSpc>
                      </a:pPr>
                      <a:endParaRPr lang="en-AU" sz="1800" dirty="0">
                        <a:effectLst/>
                        <a:latin typeface="+mn-lt"/>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78154331"/>
                  </a:ext>
                </a:extLst>
              </a:tr>
              <a:tr h="314759">
                <a:tc>
                  <a:txBody>
                    <a:bodyPr/>
                    <a:lstStyle/>
                    <a:p>
                      <a:pPr algn="l">
                        <a:lnSpc>
                          <a:spcPct val="130000"/>
                        </a:lnSpc>
                      </a:pPr>
                      <a:r>
                        <a:rPr lang="en-AU" sz="1800" i="1">
                          <a:solidFill>
                            <a:srgbClr val="000000"/>
                          </a:solidFill>
                          <a:effectLst/>
                          <a:latin typeface="+mn-lt"/>
                          <a:ea typeface="Times New Roman" panose="02020603050405020304" pitchFamily="18" charset="0"/>
                          <a:cs typeface="Arial" panose="020B0604020202020204" pitchFamily="34" charset="0"/>
                        </a:rPr>
                        <a:t> After 5 years</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08291512"/>
                  </a:ext>
                </a:extLst>
              </a:tr>
              <a:tr h="314759">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2006-based</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23.42</a:t>
                      </a:r>
                    </a:p>
                  </a:txBody>
                  <a:tcPr marL="68580" marR="68580" marT="0" marB="0">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24.45</a:t>
                      </a:r>
                    </a:p>
                  </a:txBody>
                  <a:tcPr marL="0" marR="0" marT="0" marB="0">
                    <a:lnL>
                      <a:noFill/>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27.53</a:t>
                      </a:r>
                    </a:p>
                  </a:txBody>
                  <a:tcPr marL="68580" marR="68580" marT="0" marB="0">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31.75</a:t>
                      </a:r>
                    </a:p>
                  </a:txBody>
                  <a:tcPr marL="0" marR="0" marT="0" marB="0">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32.12</a:t>
                      </a:r>
                    </a:p>
                  </a:txBody>
                  <a:tcPr marL="68580" marR="68580" marT="0" marB="0">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23.31</a:t>
                      </a:r>
                    </a:p>
                  </a:txBody>
                  <a:tcPr marL="0" marR="0" marT="0" marB="0">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24.91</a:t>
                      </a:r>
                    </a:p>
                  </a:txBody>
                  <a:tcPr marL="0" marR="0" marT="0" marB="0">
                    <a:lnL>
                      <a:noFill/>
                    </a:lnL>
                    <a:lnR>
                      <a:noFill/>
                    </a:lnR>
                    <a:lnT>
                      <a:noFill/>
                    </a:lnT>
                    <a:lnB>
                      <a:noFill/>
                    </a:lnB>
                  </a:tcPr>
                </a:tc>
                <a:tc>
                  <a:txBody>
                    <a:bodyPr/>
                    <a:lstStyle/>
                    <a:p>
                      <a:pPr algn="ctr">
                        <a:lnSpc>
                          <a:spcPct val="130000"/>
                        </a:lnSpc>
                      </a:pPr>
                      <a:r>
                        <a:rPr lang="en-AU" sz="1800" b="1">
                          <a:effectLst/>
                          <a:latin typeface="+mn-lt"/>
                          <a:ea typeface="Calibri" panose="020F0502020204030204" pitchFamily="34" charset="0"/>
                          <a:cs typeface="Arial" panose="020B0604020202020204" pitchFamily="34" charset="0"/>
                        </a:rPr>
                        <a:t>21.04</a:t>
                      </a:r>
                      <a:endParaRPr lang="en-AU" sz="1800">
                        <a:effectLst/>
                        <a:latin typeface="+mn-lt"/>
                        <a:ea typeface="Calibri" panose="020F0502020204030204" pitchFamily="34" charset="0"/>
                        <a:cs typeface="Arial" panose="020B0604020202020204" pitchFamily="34" charset="0"/>
                      </a:endParaRPr>
                    </a:p>
                  </a:txBody>
                  <a:tcPr marL="0" marR="0" marT="0" marB="0">
                    <a:lnL>
                      <a:noFill/>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23.40</a:t>
                      </a:r>
                    </a:p>
                  </a:txBody>
                  <a:tcPr marL="68580" marR="68580" marT="0" marB="0">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59394575"/>
                  </a:ext>
                </a:extLst>
              </a:tr>
              <a:tr h="314759">
                <a:tc>
                  <a:txBody>
                    <a:bodyPr/>
                    <a:lstStyle/>
                    <a:p>
                      <a:pPr algn="l">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2011-based</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18.16</a:t>
                      </a:r>
                    </a:p>
                  </a:txBody>
                  <a:tcPr marL="68580" marR="68580" marT="0" marB="0">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16.26</a:t>
                      </a:r>
                    </a:p>
                  </a:txBody>
                  <a:tcPr marL="0" marR="0" marT="0" marB="0">
                    <a:lnL>
                      <a:noFill/>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19.53</a:t>
                      </a:r>
                    </a:p>
                  </a:txBody>
                  <a:tcPr marL="68580" marR="68580" marT="0" marB="0">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20.31</a:t>
                      </a:r>
                    </a:p>
                  </a:txBody>
                  <a:tcPr marL="0" marR="0" marT="0" marB="0">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20.19</a:t>
                      </a:r>
                    </a:p>
                  </a:txBody>
                  <a:tcPr marL="68580" marR="68580" marT="0" marB="0">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15.99</a:t>
                      </a:r>
                    </a:p>
                  </a:txBody>
                  <a:tcPr marL="0" marR="0" marT="0" marB="0">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16.00</a:t>
                      </a:r>
                    </a:p>
                  </a:txBody>
                  <a:tcPr marL="0" marR="0" marT="0" marB="0">
                    <a:lnL>
                      <a:noFill/>
                    </a:lnL>
                    <a:lnR>
                      <a:noFill/>
                    </a:lnR>
                    <a:lnT>
                      <a:noFill/>
                    </a:lnT>
                    <a:lnB>
                      <a:noFill/>
                    </a:lnB>
                  </a:tcPr>
                </a:tc>
                <a:tc>
                  <a:txBody>
                    <a:bodyPr/>
                    <a:lstStyle/>
                    <a:p>
                      <a:pPr algn="ctr">
                        <a:lnSpc>
                          <a:spcPct val="130000"/>
                        </a:lnSpc>
                      </a:pPr>
                      <a:r>
                        <a:rPr lang="en-AU" sz="1800" b="1">
                          <a:effectLst/>
                          <a:latin typeface="+mn-lt"/>
                          <a:ea typeface="Calibri" panose="020F0502020204030204" pitchFamily="34" charset="0"/>
                          <a:cs typeface="Arial" panose="020B0604020202020204" pitchFamily="34" charset="0"/>
                        </a:rPr>
                        <a:t>15.52</a:t>
                      </a:r>
                      <a:endParaRPr lang="en-AU" sz="1800">
                        <a:effectLst/>
                        <a:latin typeface="+mn-lt"/>
                        <a:ea typeface="Calibri" panose="020F0502020204030204" pitchFamily="34" charset="0"/>
                        <a:cs typeface="Arial" panose="020B0604020202020204" pitchFamily="34" charset="0"/>
                      </a:endParaRPr>
                    </a:p>
                  </a:txBody>
                  <a:tcPr marL="0" marR="0" marT="0" marB="0">
                    <a:lnL>
                      <a:noFill/>
                    </a:lnL>
                    <a:lnR>
                      <a:noFill/>
                    </a:lnR>
                    <a:lnT>
                      <a:noFill/>
                    </a:lnT>
                    <a:lnB>
                      <a:noFill/>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15.22</a:t>
                      </a:r>
                    </a:p>
                  </a:txBody>
                  <a:tcPr marL="68580" marR="68580" marT="0" marB="0">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59223957"/>
                  </a:ext>
                </a:extLst>
              </a:tr>
              <a:tr h="314759">
                <a:tc>
                  <a:txBody>
                    <a:bodyPr/>
                    <a:lstStyle/>
                    <a:p>
                      <a:pPr algn="l">
                        <a:lnSpc>
                          <a:spcPct val="130000"/>
                        </a:lnSpc>
                      </a:pPr>
                      <a:r>
                        <a:rPr lang="en-AU" sz="1800" i="1">
                          <a:solidFill>
                            <a:srgbClr val="000000"/>
                          </a:solidFill>
                          <a:effectLst/>
                          <a:latin typeface="+mn-lt"/>
                          <a:ea typeface="Times New Roman" panose="02020603050405020304" pitchFamily="18" charset="0"/>
                          <a:cs typeface="Arial" panose="020B0604020202020204" pitchFamily="34" charset="0"/>
                        </a:rPr>
                        <a:t> After 10 years</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32026909"/>
                  </a:ext>
                </a:extLst>
              </a:tr>
              <a:tr h="314759">
                <a:tc>
                  <a:txBody>
                    <a:bodyPr/>
                    <a:lstStyle/>
                    <a:p>
                      <a:pPr algn="l">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2006-based</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45.17</a:t>
                      </a:r>
                    </a:p>
                  </a:txBody>
                  <a:tcPr marL="68580" marR="68580" marT="0" marB="0">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47.38</a:t>
                      </a: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53.51</a:t>
                      </a:r>
                    </a:p>
                  </a:txBody>
                  <a:tcPr marL="68580" marR="68580" marT="0" marB="0">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53.47</a:t>
                      </a:r>
                    </a:p>
                  </a:txBody>
                  <a:tcPr marL="68580" marR="68580" marT="0" marB="0">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56.59</a:t>
                      </a:r>
                    </a:p>
                  </a:txBody>
                  <a:tcPr marL="68580" marR="68580" marT="0" marB="0">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44.34</a:t>
                      </a:r>
                    </a:p>
                  </a:txBody>
                  <a:tcPr marL="68580" marR="68580" marT="0" marB="0">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effectLst/>
                          <a:latin typeface="+mn-lt"/>
                          <a:ea typeface="Calibri" panose="020F0502020204030204" pitchFamily="34" charset="0"/>
                          <a:cs typeface="Arial" panose="020B0604020202020204" pitchFamily="34" charset="0"/>
                        </a:rPr>
                        <a:t>44.19</a:t>
                      </a: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a:effectLst/>
                          <a:latin typeface="+mn-lt"/>
                          <a:ea typeface="Calibri" panose="020F0502020204030204" pitchFamily="34" charset="0"/>
                          <a:cs typeface="Arial" panose="020B0604020202020204" pitchFamily="34" charset="0"/>
                        </a:rPr>
                        <a:t>38.70</a:t>
                      </a:r>
                      <a:endParaRPr lang="en-AU" sz="1800">
                        <a:effectLst/>
                        <a:latin typeface="+mn-lt"/>
                        <a:ea typeface="Calibri" panose="020F0502020204030204" pitchFamily="34" charset="0"/>
                        <a:cs typeface="Arial" panose="020B0604020202020204" pitchFamily="34"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effectLst/>
                          <a:latin typeface="+mn-lt"/>
                          <a:ea typeface="Calibri" panose="020F0502020204030204" pitchFamily="34" charset="0"/>
                          <a:cs typeface="Arial" panose="020B0604020202020204" pitchFamily="34" charset="0"/>
                        </a:rPr>
                        <a:t>41.69</a:t>
                      </a:r>
                    </a:p>
                  </a:txBody>
                  <a:tcPr marL="68580" marR="68580" marT="0" marB="0">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34133"/>
                  </a:ext>
                </a:extLst>
              </a:tr>
            </a:tbl>
          </a:graphicData>
        </a:graphic>
      </p:graphicFrame>
      <p:sp>
        <p:nvSpPr>
          <p:cNvPr id="4" name="Title 1">
            <a:extLst>
              <a:ext uri="{FF2B5EF4-FFF2-40B4-BE49-F238E27FC236}">
                <a16:creationId xmlns:a16="http://schemas.microsoft.com/office/drawing/2014/main" id="{8CB79B55-9DC7-B515-3DA4-8440C0EAA2AB}"/>
              </a:ext>
            </a:extLst>
          </p:cNvPr>
          <p:cNvSpPr txBox="1">
            <a:spLocks/>
          </p:cNvSpPr>
          <p:nvPr/>
        </p:nvSpPr>
        <p:spPr>
          <a:xfrm>
            <a:off x="1428765" y="395066"/>
            <a:ext cx="10296000" cy="88736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US" sz="3200" kern="1200" dirty="0">
                <a:latin typeface="+mj-lt"/>
                <a:ea typeface="+mj-ea"/>
                <a:cs typeface="+mj-cs"/>
              </a:rPr>
              <a:t>Results: Coverage and MSIS</a:t>
            </a:r>
            <a:endParaRPr lang="en-AU" dirty="0"/>
          </a:p>
        </p:txBody>
      </p:sp>
    </p:spTree>
    <p:extLst>
      <p:ext uri="{BB962C8B-B14F-4D97-AF65-F5344CB8AC3E}">
        <p14:creationId xmlns:p14="http://schemas.microsoft.com/office/powerpoint/2010/main" val="484898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20C4FD3-363A-FC56-E2FD-C8C02BEA43EA}"/>
              </a:ext>
            </a:extLst>
          </p:cNvPr>
          <p:cNvGraphicFramePr>
            <a:graphicFrameLocks noGrp="1"/>
          </p:cNvGraphicFramePr>
          <p:nvPr>
            <p:extLst>
              <p:ext uri="{D42A27DB-BD31-4B8C-83A1-F6EECF244321}">
                <p14:modId xmlns:p14="http://schemas.microsoft.com/office/powerpoint/2010/main" val="2671308900"/>
              </p:ext>
            </p:extLst>
          </p:nvPr>
        </p:nvGraphicFramePr>
        <p:xfrm>
          <a:off x="260985" y="1282426"/>
          <a:ext cx="11670030" cy="5499440"/>
        </p:xfrm>
        <a:graphic>
          <a:graphicData uri="http://schemas.openxmlformats.org/drawingml/2006/table">
            <a:tbl>
              <a:tblPr firstRow="1" firstCol="1" bandRow="1"/>
              <a:tblGrid>
                <a:gridCol w="1846221">
                  <a:extLst>
                    <a:ext uri="{9D8B030D-6E8A-4147-A177-3AD203B41FA5}">
                      <a16:colId xmlns:a16="http://schemas.microsoft.com/office/drawing/2014/main" val="3167044393"/>
                    </a:ext>
                  </a:extLst>
                </a:gridCol>
                <a:gridCol w="1184212">
                  <a:extLst>
                    <a:ext uri="{9D8B030D-6E8A-4147-A177-3AD203B41FA5}">
                      <a16:colId xmlns:a16="http://schemas.microsoft.com/office/drawing/2014/main" val="2604969779"/>
                    </a:ext>
                  </a:extLst>
                </a:gridCol>
                <a:gridCol w="848426">
                  <a:extLst>
                    <a:ext uri="{9D8B030D-6E8A-4147-A177-3AD203B41FA5}">
                      <a16:colId xmlns:a16="http://schemas.microsoft.com/office/drawing/2014/main" val="953523755"/>
                    </a:ext>
                  </a:extLst>
                </a:gridCol>
                <a:gridCol w="1185405">
                  <a:extLst>
                    <a:ext uri="{9D8B030D-6E8A-4147-A177-3AD203B41FA5}">
                      <a16:colId xmlns:a16="http://schemas.microsoft.com/office/drawing/2014/main" val="3862367121"/>
                    </a:ext>
                  </a:extLst>
                </a:gridCol>
                <a:gridCol w="1524775">
                  <a:extLst>
                    <a:ext uri="{9D8B030D-6E8A-4147-A177-3AD203B41FA5}">
                      <a16:colId xmlns:a16="http://schemas.microsoft.com/office/drawing/2014/main" val="956077427"/>
                    </a:ext>
                  </a:extLst>
                </a:gridCol>
                <a:gridCol w="1015720">
                  <a:extLst>
                    <a:ext uri="{9D8B030D-6E8A-4147-A177-3AD203B41FA5}">
                      <a16:colId xmlns:a16="http://schemas.microsoft.com/office/drawing/2014/main" val="2077838580"/>
                    </a:ext>
                  </a:extLst>
                </a:gridCol>
                <a:gridCol w="1015720">
                  <a:extLst>
                    <a:ext uri="{9D8B030D-6E8A-4147-A177-3AD203B41FA5}">
                      <a16:colId xmlns:a16="http://schemas.microsoft.com/office/drawing/2014/main" val="1887912207"/>
                    </a:ext>
                  </a:extLst>
                </a:gridCol>
                <a:gridCol w="1016916">
                  <a:extLst>
                    <a:ext uri="{9D8B030D-6E8A-4147-A177-3AD203B41FA5}">
                      <a16:colId xmlns:a16="http://schemas.microsoft.com/office/drawing/2014/main" val="856010365"/>
                    </a:ext>
                  </a:extLst>
                </a:gridCol>
                <a:gridCol w="1185405">
                  <a:extLst>
                    <a:ext uri="{9D8B030D-6E8A-4147-A177-3AD203B41FA5}">
                      <a16:colId xmlns:a16="http://schemas.microsoft.com/office/drawing/2014/main" val="1077234891"/>
                    </a:ext>
                  </a:extLst>
                </a:gridCol>
                <a:gridCol w="847230">
                  <a:extLst>
                    <a:ext uri="{9D8B030D-6E8A-4147-A177-3AD203B41FA5}">
                      <a16:colId xmlns:a16="http://schemas.microsoft.com/office/drawing/2014/main" val="1193488049"/>
                    </a:ext>
                  </a:extLst>
                </a:gridCol>
              </a:tblGrid>
              <a:tr h="291300">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gridSpan="3">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Statistical</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tc gridSpan="2">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Machine Learning</a:t>
                      </a:r>
                      <a:endParaRPr lang="en-AU" sz="1800">
                        <a:effectLst/>
                        <a:latin typeface="+mn-lt"/>
                        <a:ea typeface="Calibri" panose="020F0502020204030204" pitchFamily="34" charset="0"/>
                        <a:cs typeface="Arial" panose="020B0604020202020204" pitchFamily="34"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gridSpan="4">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Ensemble</a:t>
                      </a:r>
                      <a:endParaRPr lang="en-AU" sz="1800">
                        <a:effectLst/>
                        <a:latin typeface="+mn-lt"/>
                        <a:ea typeface="Calibri" panose="020F0502020204030204" pitchFamily="34" charset="0"/>
                        <a:cs typeface="Arial" panose="020B0604020202020204" pitchFamily="34"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014102097"/>
                  </a:ext>
                </a:extLst>
              </a:tr>
              <a:tr h="923127">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ARIMA</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ETS</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THETA</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XGBOOST</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LGBM</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STAT</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ALL</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average</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ALL</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envelope</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ALL</a:t>
                      </a:r>
                      <a:endParaRPr lang="en-AU" sz="1800" dirty="0">
                        <a:effectLst/>
                        <a:latin typeface="+mn-lt"/>
                        <a:ea typeface="Calibri" panose="020F0502020204030204" pitchFamily="34" charset="0"/>
                        <a:cs typeface="Arial" panose="020B0604020202020204" pitchFamily="34" charset="0"/>
                      </a:endParaRPr>
                    </a:p>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Inner trim</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853503"/>
                  </a:ext>
                </a:extLst>
              </a:tr>
              <a:tr h="393517">
                <a:tc>
                  <a:txBody>
                    <a:bodyPr/>
                    <a:lstStyle/>
                    <a:p>
                      <a:pPr algn="l">
                        <a:lnSpc>
                          <a:spcPct val="130000"/>
                        </a:lnSpc>
                      </a:pPr>
                      <a:r>
                        <a:rPr lang="en-AU" sz="1800" b="1" i="1" dirty="0">
                          <a:solidFill>
                            <a:srgbClr val="000000"/>
                          </a:solidFill>
                          <a:effectLst/>
                          <a:latin typeface="+mn-lt"/>
                          <a:ea typeface="Times New Roman" panose="02020603050405020304" pitchFamily="18" charset="0"/>
                          <a:cs typeface="Arial" panose="020B0604020202020204" pitchFamily="34" charset="0"/>
                        </a:rPr>
                        <a:t>Half-Width</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l">
                        <a:lnSpc>
                          <a:spcPct val="130000"/>
                        </a:lnSpc>
                      </a:pPr>
                      <a:endParaRPr lang="en-AU" sz="1800" dirty="0">
                        <a:effectLst/>
                        <a:latin typeface="+mn-lt"/>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l">
                        <a:lnSpc>
                          <a:spcPct val="130000"/>
                        </a:lnSpc>
                      </a:pPr>
                      <a:endParaRPr lang="en-AU" sz="1800">
                        <a:effectLst/>
                        <a:latin typeface="+mn-lt"/>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81658411"/>
                  </a:ext>
                </a:extLst>
              </a:tr>
              <a:tr h="393517">
                <a:tc>
                  <a:txBody>
                    <a:bodyPr/>
                    <a:lstStyle/>
                    <a:p>
                      <a:pPr algn="l">
                        <a:lnSpc>
                          <a:spcPct val="130000"/>
                        </a:lnSpc>
                      </a:pPr>
                      <a:r>
                        <a:rPr lang="en-AU" sz="1800" i="1" dirty="0">
                          <a:solidFill>
                            <a:srgbClr val="000000"/>
                          </a:solidFill>
                          <a:effectLst/>
                          <a:latin typeface="+mn-lt"/>
                          <a:ea typeface="Times New Roman" panose="02020603050405020304" pitchFamily="18" charset="0"/>
                          <a:cs typeface="Arial" panose="020B0604020202020204" pitchFamily="34" charset="0"/>
                        </a:rPr>
                        <a:t> After 5 years</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64534862"/>
                  </a:ext>
                </a:extLst>
              </a:tr>
              <a:tr h="314759">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2006-based</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6.33</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7.11</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5.85</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3.01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2.98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6.44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5.09</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10.76</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6.38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33362621"/>
                  </a:ext>
                </a:extLst>
              </a:tr>
              <a:tr h="314759">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2011-based</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5.91</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7.80</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5.52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4.29</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4.02</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6.42</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5.55</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11.10</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6.79</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03758239"/>
                  </a:ext>
                </a:extLst>
              </a:tr>
              <a:tr h="393517">
                <a:tc>
                  <a:txBody>
                    <a:bodyPr/>
                    <a:lstStyle/>
                    <a:p>
                      <a:pPr algn="l">
                        <a:lnSpc>
                          <a:spcPct val="130000"/>
                        </a:lnSpc>
                      </a:pPr>
                      <a:r>
                        <a:rPr lang="en-AU" sz="1800" i="1" dirty="0">
                          <a:solidFill>
                            <a:srgbClr val="000000"/>
                          </a:solidFill>
                          <a:effectLst/>
                          <a:latin typeface="+mn-lt"/>
                          <a:ea typeface="Times New Roman" panose="02020603050405020304" pitchFamily="18" charset="0"/>
                          <a:cs typeface="Arial" panose="020B0604020202020204" pitchFamily="34" charset="0"/>
                        </a:rPr>
                        <a:t> After 10 years</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3267578"/>
                  </a:ext>
                </a:extLst>
              </a:tr>
              <a:tr h="314759">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2006-based</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14.38</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15.56</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7.96</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4.30</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4.82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12.55</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9.47</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23.21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12.24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8145969"/>
                  </a:ext>
                </a:extLst>
              </a:tr>
              <a:tr h="314759">
                <a:tc>
                  <a:txBody>
                    <a:bodyPr/>
                    <a:lstStyle/>
                    <a:p>
                      <a:pPr algn="l">
                        <a:lnSpc>
                          <a:spcPct val="130000"/>
                        </a:lnSpc>
                      </a:pPr>
                      <a:r>
                        <a:rPr lang="en-AU" sz="1800" b="1" i="1" dirty="0">
                          <a:solidFill>
                            <a:srgbClr val="000000"/>
                          </a:solidFill>
                          <a:effectLst/>
                          <a:latin typeface="+mn-lt"/>
                          <a:ea typeface="Times New Roman" panose="02020603050405020304" pitchFamily="18" charset="0"/>
                          <a:cs typeface="Arial" panose="020B0604020202020204" pitchFamily="34" charset="0"/>
                        </a:rPr>
                        <a:t>Correlation</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78154331"/>
                  </a:ext>
                </a:extLst>
              </a:tr>
              <a:tr h="314759">
                <a:tc>
                  <a:txBody>
                    <a:bodyPr/>
                    <a:lstStyle/>
                    <a:p>
                      <a:pPr algn="l">
                        <a:lnSpc>
                          <a:spcPct val="130000"/>
                        </a:lnSpc>
                      </a:pPr>
                      <a:r>
                        <a:rPr lang="en-AU" sz="1800" i="1">
                          <a:solidFill>
                            <a:srgbClr val="000000"/>
                          </a:solidFill>
                          <a:effectLst/>
                          <a:latin typeface="+mn-lt"/>
                          <a:ea typeface="Times New Roman" panose="02020603050405020304" pitchFamily="18" charset="0"/>
                          <a:cs typeface="Arial" panose="020B0604020202020204" pitchFamily="34" charset="0"/>
                        </a:rPr>
                        <a:t> After 5 years</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08291512"/>
                  </a:ext>
                </a:extLst>
              </a:tr>
              <a:tr h="314759">
                <a:tc>
                  <a:txBody>
                    <a:bodyPr/>
                    <a:lstStyle/>
                    <a:p>
                      <a:pPr algn="l">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2006-based</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0.36</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0.30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0.42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0.44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0.43</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0.39</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0.44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dirty="0">
                          <a:solidFill>
                            <a:srgbClr val="000000"/>
                          </a:solidFill>
                          <a:effectLst/>
                          <a:latin typeface="+mn-lt"/>
                          <a:ea typeface="Times New Roman" panose="02020603050405020304" pitchFamily="18" charset="0"/>
                          <a:cs typeface="Arial" panose="020B0604020202020204" pitchFamily="34" charset="0"/>
                        </a:rPr>
                        <a:t>0.46</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0.46</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59394575"/>
                  </a:ext>
                </a:extLst>
              </a:tr>
              <a:tr h="314759">
                <a:tc>
                  <a:txBody>
                    <a:bodyPr/>
                    <a:lstStyle/>
                    <a:p>
                      <a:pPr algn="l">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2011-based</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0.41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0.30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0.41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0.50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0.51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0.44</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0.52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0.48</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0.52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59223957"/>
                  </a:ext>
                </a:extLst>
              </a:tr>
              <a:tr h="314759">
                <a:tc>
                  <a:txBody>
                    <a:bodyPr/>
                    <a:lstStyle/>
                    <a:p>
                      <a:pPr algn="l">
                        <a:lnSpc>
                          <a:spcPct val="130000"/>
                        </a:lnSpc>
                      </a:pPr>
                      <a:r>
                        <a:rPr lang="en-AU" sz="1800" i="1">
                          <a:solidFill>
                            <a:srgbClr val="000000"/>
                          </a:solidFill>
                          <a:effectLst/>
                          <a:latin typeface="+mn-lt"/>
                          <a:ea typeface="Times New Roman" panose="02020603050405020304" pitchFamily="18" charset="0"/>
                          <a:cs typeface="Arial" panose="020B0604020202020204" pitchFamily="34" charset="0"/>
                        </a:rPr>
                        <a:t> After 10 years</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 </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32026909"/>
                  </a:ext>
                </a:extLst>
              </a:tr>
              <a:tr h="314759">
                <a:tc>
                  <a:txBody>
                    <a:bodyPr/>
                    <a:lstStyle/>
                    <a:p>
                      <a:pPr algn="l">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  2006-based</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0.22</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0.25</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b="1">
                          <a:solidFill>
                            <a:srgbClr val="000000"/>
                          </a:solidFill>
                          <a:effectLst/>
                          <a:latin typeface="+mn-lt"/>
                          <a:ea typeface="Times New Roman" panose="02020603050405020304" pitchFamily="18" charset="0"/>
                          <a:cs typeface="Arial" panose="020B0604020202020204" pitchFamily="34" charset="0"/>
                        </a:rPr>
                        <a:t>0.50</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0.17</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0.31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0.31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0.33</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a:solidFill>
                            <a:srgbClr val="000000"/>
                          </a:solidFill>
                          <a:effectLst/>
                          <a:latin typeface="+mn-lt"/>
                          <a:ea typeface="Times New Roman" panose="02020603050405020304" pitchFamily="18" charset="0"/>
                          <a:cs typeface="Arial" panose="020B0604020202020204" pitchFamily="34" charset="0"/>
                        </a:rPr>
                        <a:t>0.31</a:t>
                      </a:r>
                      <a:endParaRPr lang="en-AU" sz="1800">
                        <a:effectLst/>
                        <a:latin typeface="+mn-lt"/>
                        <a:ea typeface="Calibri" panose="020F0502020204030204" pitchFamily="34" charset="0"/>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30000"/>
                        </a:lnSpc>
                      </a:pPr>
                      <a:r>
                        <a:rPr lang="en-AU" sz="1800" dirty="0">
                          <a:solidFill>
                            <a:srgbClr val="000000"/>
                          </a:solidFill>
                          <a:effectLst/>
                          <a:latin typeface="+mn-lt"/>
                          <a:ea typeface="Times New Roman" panose="02020603050405020304" pitchFamily="18" charset="0"/>
                          <a:cs typeface="Arial" panose="020B0604020202020204" pitchFamily="34" charset="0"/>
                        </a:rPr>
                        <a:t>0.34</a:t>
                      </a:r>
                      <a:endParaRPr lang="en-AU" sz="1800" dirty="0">
                        <a:effectLst/>
                        <a:latin typeface="+mn-lt"/>
                        <a:ea typeface="Calibri" panose="020F0502020204030204" pitchFamily="34" charset="0"/>
                        <a:cs typeface="Arial" panose="020B0604020202020204" pitchFamily="34" charset="0"/>
                      </a:endParaRPr>
                    </a:p>
                  </a:txBody>
                  <a:tcPr marL="68580" marR="6858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34133"/>
                  </a:ext>
                </a:extLst>
              </a:tr>
            </a:tbl>
          </a:graphicData>
        </a:graphic>
      </p:graphicFrame>
      <p:sp>
        <p:nvSpPr>
          <p:cNvPr id="4" name="Title 1">
            <a:extLst>
              <a:ext uri="{FF2B5EF4-FFF2-40B4-BE49-F238E27FC236}">
                <a16:creationId xmlns:a16="http://schemas.microsoft.com/office/drawing/2014/main" id="{8CB79B55-9DC7-B515-3DA4-8440C0EAA2AB}"/>
              </a:ext>
            </a:extLst>
          </p:cNvPr>
          <p:cNvSpPr txBox="1">
            <a:spLocks/>
          </p:cNvSpPr>
          <p:nvPr/>
        </p:nvSpPr>
        <p:spPr>
          <a:xfrm>
            <a:off x="1428765" y="395066"/>
            <a:ext cx="10296000" cy="88736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US" sz="3200" kern="1200" dirty="0">
                <a:latin typeface="+mj-lt"/>
                <a:ea typeface="+mj-ea"/>
                <a:cs typeface="+mj-cs"/>
              </a:rPr>
              <a:t>Results: Half-Width and Correlation</a:t>
            </a:r>
            <a:endParaRPr lang="en-AU" dirty="0"/>
          </a:p>
        </p:txBody>
      </p:sp>
    </p:spTree>
    <p:extLst>
      <p:ext uri="{BB962C8B-B14F-4D97-AF65-F5344CB8AC3E}">
        <p14:creationId xmlns:p14="http://schemas.microsoft.com/office/powerpoint/2010/main" val="18870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B79B55-9DC7-B515-3DA4-8440C0EAA2AB}"/>
              </a:ext>
            </a:extLst>
          </p:cNvPr>
          <p:cNvSpPr txBox="1">
            <a:spLocks/>
          </p:cNvSpPr>
          <p:nvPr/>
        </p:nvSpPr>
        <p:spPr>
          <a:xfrm>
            <a:off x="1428765" y="395066"/>
            <a:ext cx="10296000" cy="88736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US" sz="3200" kern="1200" dirty="0">
                <a:latin typeface="+mj-lt"/>
                <a:ea typeface="+mj-ea"/>
                <a:cs typeface="+mj-cs"/>
              </a:rPr>
              <a:t>Remoteness</a:t>
            </a:r>
            <a:endParaRPr lang="en-AU" dirty="0"/>
          </a:p>
        </p:txBody>
      </p:sp>
      <p:sp>
        <p:nvSpPr>
          <p:cNvPr id="8" name="Content Placeholder 4">
            <a:extLst>
              <a:ext uri="{FF2B5EF4-FFF2-40B4-BE49-F238E27FC236}">
                <a16:creationId xmlns:a16="http://schemas.microsoft.com/office/drawing/2014/main" id="{B0AA8510-04D9-DA95-3975-A17048332A2C}"/>
              </a:ext>
            </a:extLst>
          </p:cNvPr>
          <p:cNvSpPr>
            <a:spLocks noGrp="1"/>
          </p:cNvSpPr>
          <p:nvPr>
            <p:ph idx="1"/>
          </p:nvPr>
        </p:nvSpPr>
        <p:spPr>
          <a:xfrm>
            <a:off x="316356" y="5029201"/>
            <a:ext cx="11408409" cy="2194560"/>
          </a:xfrm>
        </p:spPr>
        <p:txBody>
          <a:bodyPr/>
          <a:lstStyle/>
          <a:p>
            <a:pPr marL="342900" indent="-342900">
              <a:buFont typeface="Arial" panose="020B0604020202020204" pitchFamily="34" charset="0"/>
              <a:buChar char="•"/>
            </a:pPr>
            <a:r>
              <a:rPr lang="en-US" sz="1800" dirty="0"/>
              <a:t>Ensemble models tended to outperform individual models, particularly for Major Cities and Inner Regional areas</a:t>
            </a:r>
          </a:p>
          <a:p>
            <a:pPr marL="342900" indent="-342900">
              <a:buFont typeface="Arial" panose="020B0604020202020204" pitchFamily="34" charset="0"/>
              <a:buChar char="•"/>
            </a:pPr>
            <a:r>
              <a:rPr lang="en-US" sz="1800" dirty="0"/>
              <a:t>In terms of </a:t>
            </a:r>
            <a:r>
              <a:rPr lang="en-US" sz="1800" dirty="0" err="1"/>
              <a:t>MedAPE</a:t>
            </a:r>
            <a:r>
              <a:rPr lang="en-US" sz="1800" dirty="0"/>
              <a:t>, THETA was the worst performing method for Major Cities, and the best performing for Very Remote areas</a:t>
            </a:r>
          </a:p>
          <a:p>
            <a:pPr marL="342900" indent="-342900">
              <a:buFont typeface="Arial" panose="020B0604020202020204" pitchFamily="34" charset="0"/>
              <a:buChar char="•"/>
            </a:pPr>
            <a:r>
              <a:rPr lang="en-US" sz="1800" dirty="0"/>
              <a:t>Coverage of the 80% confidence intervals was low for all but the most conservative model (</a:t>
            </a:r>
            <a:r>
              <a:rPr lang="en-US" sz="1800" dirty="0" err="1"/>
              <a:t>ALLe</a:t>
            </a:r>
            <a:r>
              <a:rPr lang="en-US" sz="1800" dirty="0"/>
              <a:t>)</a:t>
            </a:r>
          </a:p>
        </p:txBody>
      </p:sp>
      <p:graphicFrame>
        <p:nvGraphicFramePr>
          <p:cNvPr id="9" name="Chart 8">
            <a:extLst>
              <a:ext uri="{FF2B5EF4-FFF2-40B4-BE49-F238E27FC236}">
                <a16:creationId xmlns:a16="http://schemas.microsoft.com/office/drawing/2014/main" id="{50E4C634-C5C0-4F90-9838-C020C03407B2}"/>
              </a:ext>
            </a:extLst>
          </p:cNvPr>
          <p:cNvGraphicFramePr>
            <a:graphicFrameLocks/>
          </p:cNvGraphicFramePr>
          <p:nvPr>
            <p:extLst>
              <p:ext uri="{D42A27DB-BD31-4B8C-83A1-F6EECF244321}">
                <p14:modId xmlns:p14="http://schemas.microsoft.com/office/powerpoint/2010/main" val="1243653608"/>
              </p:ext>
            </p:extLst>
          </p:nvPr>
        </p:nvGraphicFramePr>
        <p:xfrm>
          <a:off x="1428765" y="2057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CA0AD7B7-B242-43A4-B66F-65554DB0EAB0}"/>
              </a:ext>
            </a:extLst>
          </p:cNvPr>
          <p:cNvGraphicFramePr>
            <a:graphicFrameLocks/>
          </p:cNvGraphicFramePr>
          <p:nvPr>
            <p:extLst>
              <p:ext uri="{D42A27DB-BD31-4B8C-83A1-F6EECF244321}">
                <p14:modId xmlns:p14="http://schemas.microsoft.com/office/powerpoint/2010/main" val="839668728"/>
              </p:ext>
            </p:extLst>
          </p:nvPr>
        </p:nvGraphicFramePr>
        <p:xfrm>
          <a:off x="5819790" y="20574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66136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Discussion</a:t>
            </a:r>
          </a:p>
        </p:txBody>
      </p:sp>
      <p:sp>
        <p:nvSpPr>
          <p:cNvPr id="5" name="Content Placeholder 4">
            <a:extLst>
              <a:ext uri="{FF2B5EF4-FFF2-40B4-BE49-F238E27FC236}">
                <a16:creationId xmlns:a16="http://schemas.microsoft.com/office/drawing/2014/main" id="{CDE66748-B045-F3EA-038B-173733DA53ED}"/>
              </a:ext>
            </a:extLst>
          </p:cNvPr>
          <p:cNvSpPr>
            <a:spLocks noGrp="1"/>
          </p:cNvSpPr>
          <p:nvPr>
            <p:ph idx="1"/>
          </p:nvPr>
        </p:nvSpPr>
        <p:spPr/>
        <p:txBody>
          <a:bodyPr/>
          <a:lstStyle/>
          <a:p>
            <a:endParaRPr lang="en-US" dirty="0"/>
          </a:p>
          <a:p>
            <a:pPr marL="342900" indent="-342900">
              <a:buFont typeface="Arial" panose="020B0604020202020204" pitchFamily="34" charset="0"/>
              <a:buChar char="•"/>
            </a:pPr>
            <a:r>
              <a:rPr lang="en-US" dirty="0"/>
              <a:t>We evaluated five individual and four ensemble models for probabilistic small area population forecasts. </a:t>
            </a:r>
          </a:p>
          <a:p>
            <a:pPr marL="774900" lvl="2" indent="-342900"/>
            <a:r>
              <a:rPr lang="en-US" dirty="0"/>
              <a:t>The individual probabilistic models produced 80% prediction intervals that covered less than the desired 80% of true values. </a:t>
            </a:r>
          </a:p>
          <a:p>
            <a:pPr marL="774900" lvl="2" indent="-342900"/>
            <a:endParaRPr lang="en-US" dirty="0"/>
          </a:p>
          <a:p>
            <a:pPr marL="342900" indent="-342900">
              <a:buFont typeface="Arial" panose="020B0604020202020204" pitchFamily="34" charset="0"/>
              <a:buChar char="•"/>
            </a:pPr>
            <a:r>
              <a:rPr lang="en-US" dirty="0"/>
              <a:t>Ensemble models outperformed individual models.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Model based prediction intervals routinely underestimate forecast uncertainty. This is a well-documented phenomenon, it was one of our findings, and one of the results of the M4 competition (</a:t>
            </a:r>
            <a:r>
              <a:rPr lang="en-US" dirty="0" err="1"/>
              <a:t>Makridakis</a:t>
            </a:r>
            <a:r>
              <a:rPr lang="en-US" dirty="0"/>
              <a:t> et al. 2018). </a:t>
            </a:r>
          </a:p>
          <a:p>
            <a:endParaRPr lang="en-US" dirty="0"/>
          </a:p>
        </p:txBody>
      </p:sp>
    </p:spTree>
    <p:extLst>
      <p:ext uri="{BB962C8B-B14F-4D97-AF65-F5344CB8AC3E}">
        <p14:creationId xmlns:p14="http://schemas.microsoft.com/office/powerpoint/2010/main" val="983693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8AF2-5EB6-4052-5D03-07C6B170D19A}"/>
              </a:ext>
            </a:extLst>
          </p:cNvPr>
          <p:cNvSpPr>
            <a:spLocks noGrp="1"/>
          </p:cNvSpPr>
          <p:nvPr>
            <p:ph type="title"/>
          </p:nvPr>
        </p:nvSpPr>
        <p:spPr/>
        <p:txBody>
          <a:bodyPr/>
          <a:lstStyle/>
          <a:p>
            <a:r>
              <a:rPr lang="en-AU" dirty="0"/>
              <a:t> </a:t>
            </a:r>
            <a:r>
              <a:rPr lang="en-AU" sz="3200" dirty="0" err="1">
                <a:effectLst/>
                <a:latin typeface="Times New Roman" panose="02020603050405020304" pitchFamily="18" charset="0"/>
                <a:ea typeface="Calibri" panose="020F0502020204030204" pitchFamily="34" charset="0"/>
                <a:cs typeface="Arial" panose="020B0604020202020204" pitchFamily="34" charset="0"/>
              </a:rPr>
              <a:t>ALL</a:t>
            </a:r>
            <a:r>
              <a:rPr lang="en-AU" sz="3200" baseline="-25000" dirty="0" err="1">
                <a:effectLst/>
                <a:latin typeface="Times New Roman" panose="02020603050405020304" pitchFamily="18" charset="0"/>
                <a:ea typeface="Calibri" panose="020F0502020204030204" pitchFamily="34" charset="0"/>
                <a:cs typeface="Arial" panose="020B0604020202020204" pitchFamily="34" charset="0"/>
              </a:rPr>
              <a:t>envelope</a:t>
            </a:r>
            <a:endParaRPr lang="en-AU" dirty="0"/>
          </a:p>
        </p:txBody>
      </p:sp>
      <p:sp>
        <p:nvSpPr>
          <p:cNvPr id="3" name="Content Placeholder 2">
            <a:extLst>
              <a:ext uri="{FF2B5EF4-FFF2-40B4-BE49-F238E27FC236}">
                <a16:creationId xmlns:a16="http://schemas.microsoft.com/office/drawing/2014/main" id="{298AEE76-878F-ADA8-5A9F-934C4F7AEB0C}"/>
              </a:ext>
            </a:extLst>
          </p:cNvPr>
          <p:cNvSpPr>
            <a:spLocks noGrp="1"/>
          </p:cNvSpPr>
          <p:nvPr>
            <p:ph idx="1"/>
          </p:nvPr>
        </p:nvSpPr>
        <p:spPr/>
        <p:txBody>
          <a:bodyPr/>
          <a:lstStyle/>
          <a:p>
            <a:pPr marL="342900" indent="-342900">
              <a:buFont typeface="Arial" panose="020B0604020202020204" pitchFamily="34" charset="0"/>
              <a:buChar char="•"/>
            </a:pPr>
            <a:r>
              <a:rPr lang="en-AU" sz="2000" dirty="0" err="1">
                <a:effectLst/>
                <a:latin typeface="Times New Roman" panose="02020603050405020304" pitchFamily="18" charset="0"/>
                <a:ea typeface="Calibri" panose="020F0502020204030204" pitchFamily="34" charset="0"/>
                <a:cs typeface="Arial" panose="020B0604020202020204" pitchFamily="34" charset="0"/>
              </a:rPr>
              <a:t>ALL</a:t>
            </a:r>
            <a:r>
              <a:rPr lang="en-AU" sz="2000" baseline="-25000" dirty="0" err="1">
                <a:effectLst/>
                <a:latin typeface="Times New Roman" panose="02020603050405020304" pitchFamily="18" charset="0"/>
                <a:ea typeface="Calibri" panose="020F0502020204030204" pitchFamily="34" charset="0"/>
                <a:cs typeface="Arial" panose="020B0604020202020204" pitchFamily="34" charset="0"/>
              </a:rPr>
              <a:t>envelope</a:t>
            </a:r>
            <a:r>
              <a:rPr lang="en-AU" sz="2000" baseline="-25000" dirty="0">
                <a:effectLst/>
                <a:latin typeface="Times New Roman" panose="02020603050405020304" pitchFamily="18" charset="0"/>
                <a:ea typeface="Calibri" panose="020F0502020204030204" pitchFamily="34" charset="0"/>
                <a:cs typeface="Arial" panose="020B0604020202020204" pitchFamily="34" charset="0"/>
              </a:rPr>
              <a:t> </a:t>
            </a:r>
            <a:r>
              <a:rPr lang="en-US" dirty="0"/>
              <a:t>is the only model which achieved Coverage at the desired 80% level </a:t>
            </a:r>
          </a:p>
          <a:p>
            <a:pPr marL="774900" lvl="2" indent="-342900"/>
            <a:r>
              <a:rPr lang="en-US" sz="1800" dirty="0"/>
              <a:t>It had relatively wide prediction intervals which had half-widths of approximately 10% of the point forecast after 5 years and 20% after 10 years. </a:t>
            </a:r>
          </a:p>
          <a:p>
            <a:pPr marL="342900" indent="-342900">
              <a:buFont typeface="Arial" panose="020B0604020202020204" pitchFamily="34" charset="0"/>
              <a:buChar char="•"/>
            </a:pPr>
            <a:r>
              <a:rPr lang="en-US" dirty="0"/>
              <a:t>Other models produced narrower intervals </a:t>
            </a:r>
          </a:p>
          <a:p>
            <a:pPr marL="774900" lvl="2" indent="-342900"/>
            <a:r>
              <a:rPr lang="en-US" sz="1800" dirty="0"/>
              <a:t>this came at the cost of understating the level of uncertainty associated with their predictions. </a:t>
            </a:r>
          </a:p>
          <a:p>
            <a:pPr marL="342900" indent="-342900">
              <a:buFont typeface="Arial" panose="020B0604020202020204" pitchFamily="34" charset="0"/>
              <a:buChar char="•"/>
            </a:pPr>
            <a:r>
              <a:rPr lang="en-US" dirty="0"/>
              <a:t>Bryant and Zhang (2016) used a Bayesian approach to create probabilistic forecasts for New Zealand small area emigration rates. </a:t>
            </a:r>
          </a:p>
          <a:p>
            <a:pPr marL="774900" lvl="2" indent="-342900"/>
            <a:r>
              <a:rPr lang="en-US" sz="1800" dirty="0"/>
              <a:t>Their 50% and 90% intervals covered 58% and 90.6% of the true values respectively. </a:t>
            </a:r>
          </a:p>
          <a:p>
            <a:pPr marL="774900" lvl="2" indent="-342900"/>
            <a:r>
              <a:rPr lang="en-US" sz="1800" dirty="0"/>
              <a:t>Their intervals were large </a:t>
            </a:r>
          </a:p>
          <a:p>
            <a:pPr marL="774900" lvl="2" indent="-342900"/>
            <a:r>
              <a:rPr lang="en-US" sz="1800" dirty="0"/>
              <a:t>They argued that this is necessary given that long-term forecasting is uncertain, and it prompts “users to confront the substantial uncertainty about long-term trends” (Bryant and Zhang, 2016, p. 1337). </a:t>
            </a:r>
          </a:p>
          <a:p>
            <a:endParaRPr lang="en-AU" dirty="0"/>
          </a:p>
        </p:txBody>
      </p:sp>
      <p:sp>
        <p:nvSpPr>
          <p:cNvPr id="4" name="Slide Number Placeholder 3">
            <a:extLst>
              <a:ext uri="{FF2B5EF4-FFF2-40B4-BE49-F238E27FC236}">
                <a16:creationId xmlns:a16="http://schemas.microsoft.com/office/drawing/2014/main" id="{D1E3C05D-BB8D-F001-0022-1639A058A272}"/>
              </a:ext>
            </a:extLst>
          </p:cNvPr>
          <p:cNvSpPr>
            <a:spLocks noGrp="1"/>
          </p:cNvSpPr>
          <p:nvPr>
            <p:ph type="sldNum" sz="quarter" idx="12"/>
          </p:nvPr>
        </p:nvSpPr>
        <p:spPr/>
        <p:txBody>
          <a:bodyPr/>
          <a:lstStyle/>
          <a:p>
            <a:fld id="{DC22DD25-61AE-413C-B4D2-EF2365C9B2E1}" type="slidenum">
              <a:rPr lang="en-AU" noProof="0" smtClean="0"/>
              <a:t>16</a:t>
            </a:fld>
            <a:endParaRPr lang="en-AU" noProof="0"/>
          </a:p>
        </p:txBody>
      </p:sp>
    </p:spTree>
    <p:extLst>
      <p:ext uri="{BB962C8B-B14F-4D97-AF65-F5344CB8AC3E}">
        <p14:creationId xmlns:p14="http://schemas.microsoft.com/office/powerpoint/2010/main" val="126751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Limitations</a:t>
            </a:r>
          </a:p>
        </p:txBody>
      </p:sp>
      <p:sp>
        <p:nvSpPr>
          <p:cNvPr id="3" name="Content Placeholder 2">
            <a:extLst>
              <a:ext uri="{FF2B5EF4-FFF2-40B4-BE49-F238E27FC236}">
                <a16:creationId xmlns:a16="http://schemas.microsoft.com/office/drawing/2014/main" id="{1EF4E74B-9C3A-4164-92DA-689993858263}"/>
              </a:ext>
            </a:extLst>
          </p:cNvPr>
          <p:cNvSpPr>
            <a:spLocks noGrp="1"/>
          </p:cNvSpPr>
          <p:nvPr>
            <p:ph idx="1"/>
          </p:nvPr>
        </p:nvSpPr>
        <p:spPr>
          <a:xfrm>
            <a:off x="838200" y="1440610"/>
            <a:ext cx="10515600" cy="5417389"/>
          </a:xfrm>
        </p:spPr>
        <p:txBody>
          <a:bodyPr>
            <a:normAutofit/>
          </a:bodyPr>
          <a:lstStyle/>
          <a:p>
            <a:pPr marL="0" lvl="0" indent="0">
              <a:lnSpc>
                <a:spcPct val="150000"/>
              </a:lnSpc>
              <a:spcBef>
                <a:spcPts val="50"/>
              </a:spcBef>
              <a:spcAft>
                <a:spcPts val="0"/>
              </a:spcAft>
              <a:buNone/>
            </a:pPr>
            <a:r>
              <a:rPr lang="en-AU" sz="1800" dirty="0">
                <a:effectLst/>
                <a:latin typeface="Times New Roman" panose="02020603050405020304" pitchFamily="18" charset="0"/>
                <a:ea typeface="Times New Roman" panose="02020603050405020304" pitchFamily="18" charset="0"/>
              </a:rPr>
              <a:t>This study only evaluated model-based prediction intervals, not empirical prediction intervals</a:t>
            </a:r>
          </a:p>
          <a:p>
            <a:pPr marL="501750" lvl="1" indent="-285750">
              <a:lnSpc>
                <a:spcPct val="150000"/>
              </a:lnSpc>
              <a:spcBef>
                <a:spcPts val="50"/>
              </a:spcBef>
            </a:pPr>
            <a:r>
              <a:rPr lang="en-AU" sz="1800" dirty="0">
                <a:effectLst/>
                <a:latin typeface="Times New Roman" panose="02020603050405020304" pitchFamily="18" charset="0"/>
                <a:ea typeface="Calibri" panose="020F0502020204030204" pitchFamily="34" charset="0"/>
              </a:rPr>
              <a:t>Empirical prediction intervals produced good results in </a:t>
            </a:r>
            <a:r>
              <a:rPr lang="en-AU" sz="1800" dirty="0" err="1">
                <a:effectLst/>
                <a:latin typeface="Times New Roman" panose="02020603050405020304" pitchFamily="18" charset="0"/>
                <a:ea typeface="Calibri" panose="020F0502020204030204" pitchFamily="34" charset="0"/>
              </a:rPr>
              <a:t>Rayer</a:t>
            </a:r>
            <a:r>
              <a:rPr lang="en-AU" sz="1800" dirty="0">
                <a:effectLst/>
                <a:latin typeface="Times New Roman" panose="02020603050405020304" pitchFamily="18" charset="0"/>
                <a:ea typeface="Calibri" panose="020F0502020204030204" pitchFamily="34" charset="0"/>
              </a:rPr>
              <a:t> et al., (2009) and Wilson et al. (2018)</a:t>
            </a:r>
          </a:p>
          <a:p>
            <a:pPr marL="0" lvl="0" indent="0">
              <a:lnSpc>
                <a:spcPct val="150000"/>
              </a:lnSpc>
              <a:spcBef>
                <a:spcPts val="50"/>
              </a:spcBef>
              <a:spcAft>
                <a:spcPts val="0"/>
              </a:spcAft>
              <a:buNone/>
            </a:pPr>
            <a:endParaRPr lang="en-AU" sz="1800" dirty="0">
              <a:latin typeface="Times New Roman" panose="02020603050405020304" pitchFamily="18" charset="0"/>
              <a:ea typeface="Calibri" panose="020F0502020204030204" pitchFamily="34" charset="0"/>
            </a:endParaRPr>
          </a:p>
          <a:p>
            <a:pPr marL="0" lvl="0" indent="0">
              <a:lnSpc>
                <a:spcPct val="150000"/>
              </a:lnSpc>
              <a:spcBef>
                <a:spcPts val="50"/>
              </a:spcBef>
              <a:spcAft>
                <a:spcPts val="0"/>
              </a:spcAft>
              <a:buNone/>
            </a:pPr>
            <a:r>
              <a:rPr lang="en-AU" sz="1800" dirty="0">
                <a:effectLst/>
                <a:latin typeface="Times New Roman" panose="02020603050405020304" pitchFamily="18" charset="0"/>
                <a:ea typeface="Calibri" panose="020F0502020204030204" pitchFamily="34" charset="0"/>
              </a:rPr>
              <a:t>Only evaluated specific implementations of LGBM and </a:t>
            </a:r>
            <a:r>
              <a:rPr lang="en-AU" sz="1800" dirty="0" err="1">
                <a:latin typeface="Times New Roman" panose="02020603050405020304" pitchFamily="18" charset="0"/>
                <a:ea typeface="Calibri" panose="020F0502020204030204" pitchFamily="34" charset="0"/>
              </a:rPr>
              <a:t>XGBoost</a:t>
            </a:r>
            <a:r>
              <a:rPr lang="en-AU" sz="1800" dirty="0">
                <a:latin typeface="Times New Roman" panose="02020603050405020304" pitchFamily="18" charset="0"/>
                <a:ea typeface="Calibri" panose="020F0502020204030204" pitchFamily="34" charset="0"/>
              </a:rPr>
              <a:t> models</a:t>
            </a:r>
          </a:p>
          <a:p>
            <a:pPr marL="501750" lvl="1" indent="-285750">
              <a:lnSpc>
                <a:spcPct val="150000"/>
              </a:lnSpc>
              <a:spcBef>
                <a:spcPts val="50"/>
              </a:spcBef>
            </a:pPr>
            <a:r>
              <a:rPr lang="en-AU" sz="1800" dirty="0">
                <a:effectLst/>
                <a:latin typeface="Times New Roman" panose="02020603050405020304" pitchFamily="18" charset="0"/>
                <a:ea typeface="Calibri" panose="020F0502020204030204" pitchFamily="34" charset="0"/>
              </a:rPr>
              <a:t>Other machine learning methods may do much better </a:t>
            </a:r>
          </a:p>
          <a:p>
            <a:pPr marL="501750" lvl="1" indent="-285750">
              <a:lnSpc>
                <a:spcPct val="150000"/>
              </a:lnSpc>
              <a:spcBef>
                <a:spcPts val="50"/>
              </a:spcBef>
            </a:pPr>
            <a:r>
              <a:rPr lang="en-AU" sz="1800" dirty="0">
                <a:effectLst/>
                <a:latin typeface="Times New Roman" panose="02020603050405020304" pitchFamily="18" charset="0"/>
                <a:ea typeface="Calibri" panose="020F0502020204030204" pitchFamily="34" charset="0"/>
              </a:rPr>
              <a:t>Other implementations of LGBM and </a:t>
            </a:r>
            <a:r>
              <a:rPr lang="en-AU" sz="1800" dirty="0" err="1">
                <a:effectLst/>
                <a:latin typeface="Times New Roman" panose="02020603050405020304" pitchFamily="18" charset="0"/>
                <a:ea typeface="Calibri" panose="020F0502020204030204" pitchFamily="34" charset="0"/>
              </a:rPr>
              <a:t>XGBoost</a:t>
            </a:r>
            <a:r>
              <a:rPr lang="en-AU" sz="1800" dirty="0">
                <a:effectLst/>
                <a:latin typeface="Times New Roman" panose="02020603050405020304" pitchFamily="18" charset="0"/>
                <a:ea typeface="Calibri" panose="020F0502020204030204" pitchFamily="34" charset="0"/>
              </a:rPr>
              <a:t> may do better</a:t>
            </a:r>
          </a:p>
          <a:p>
            <a:pPr marL="501750" lvl="1" indent="-285750">
              <a:lnSpc>
                <a:spcPct val="150000"/>
              </a:lnSpc>
              <a:spcBef>
                <a:spcPts val="50"/>
              </a:spcBef>
            </a:pPr>
            <a:r>
              <a:rPr lang="en-AU" sz="1800" dirty="0">
                <a:latin typeface="Times New Roman" panose="02020603050405020304" pitchFamily="18" charset="0"/>
                <a:ea typeface="Calibri" panose="020F0502020204030204" pitchFamily="34" charset="0"/>
              </a:rPr>
              <a:t>ML methods may benefit from multivariate datasets for probabilistic forecasts</a:t>
            </a:r>
            <a:endParaRPr lang="en-AU"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31291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03B6-05F1-2BA0-CBB3-E1250E8E7738}"/>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40811F12-4DB4-F46F-88A5-F93DD4DC291F}"/>
              </a:ext>
            </a:extLst>
          </p:cNvPr>
          <p:cNvSpPr>
            <a:spLocks noGrp="1"/>
          </p:cNvSpPr>
          <p:nvPr>
            <p:ph idx="1"/>
          </p:nvPr>
        </p:nvSpPr>
        <p:spPr/>
        <p:txBody>
          <a:bodyPr/>
          <a:lstStyle/>
          <a:p>
            <a:pPr marL="342900" indent="-342900">
              <a:buFont typeface="Arial" panose="020B0604020202020204" pitchFamily="34" charset="0"/>
              <a:buChar char="•"/>
            </a:pPr>
            <a:r>
              <a:rPr lang="en-US" dirty="0"/>
              <a:t>Small area forecasts are highly uncertain</a:t>
            </a:r>
          </a:p>
          <a:p>
            <a:endParaRPr lang="en-US" dirty="0"/>
          </a:p>
          <a:p>
            <a:pPr marL="342900" indent="-342900">
              <a:buFont typeface="Arial" panose="020B0604020202020204" pitchFamily="34" charset="0"/>
              <a:buChar char="•"/>
            </a:pPr>
            <a:r>
              <a:rPr lang="en-US" dirty="0"/>
              <a:t>It is the responsibility of demographers to convey that uncertainty to forecast users</a:t>
            </a:r>
          </a:p>
          <a:p>
            <a:endParaRPr lang="en-AU" dirty="0"/>
          </a:p>
          <a:p>
            <a:pPr marL="342900" indent="-342900">
              <a:buFont typeface="Arial" panose="020B0604020202020204" pitchFamily="34" charset="0"/>
              <a:buChar char="•"/>
            </a:pPr>
            <a:r>
              <a:rPr lang="en-AU" dirty="0"/>
              <a:t>Model based prediction intervals often underestimate forecast uncertainty</a:t>
            </a:r>
          </a:p>
          <a:p>
            <a:endParaRPr lang="en-AU" dirty="0"/>
          </a:p>
          <a:p>
            <a:pPr marL="342900" indent="-342900">
              <a:buFont typeface="Arial" panose="020B0604020202020204" pitchFamily="34" charset="0"/>
              <a:buChar char="•"/>
            </a:pPr>
            <a:r>
              <a:rPr lang="en-AU" dirty="0"/>
              <a:t>If model based prediction intervals are used a conservative combination approach may be best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Further research is required</a:t>
            </a:r>
          </a:p>
        </p:txBody>
      </p:sp>
      <p:sp>
        <p:nvSpPr>
          <p:cNvPr id="4" name="Slide Number Placeholder 3">
            <a:extLst>
              <a:ext uri="{FF2B5EF4-FFF2-40B4-BE49-F238E27FC236}">
                <a16:creationId xmlns:a16="http://schemas.microsoft.com/office/drawing/2014/main" id="{5BAC95EE-C049-EC83-5722-AF6643071C05}"/>
              </a:ext>
            </a:extLst>
          </p:cNvPr>
          <p:cNvSpPr>
            <a:spLocks noGrp="1"/>
          </p:cNvSpPr>
          <p:nvPr>
            <p:ph type="sldNum" sz="quarter" idx="12"/>
          </p:nvPr>
        </p:nvSpPr>
        <p:spPr/>
        <p:txBody>
          <a:bodyPr/>
          <a:lstStyle/>
          <a:p>
            <a:fld id="{DC22DD25-61AE-413C-B4D2-EF2365C9B2E1}" type="slidenum">
              <a:rPr lang="en-AU" noProof="0" smtClean="0"/>
              <a:t>18</a:t>
            </a:fld>
            <a:endParaRPr lang="en-AU" noProof="0"/>
          </a:p>
        </p:txBody>
      </p:sp>
    </p:spTree>
    <p:extLst>
      <p:ext uri="{BB962C8B-B14F-4D97-AF65-F5344CB8AC3E}">
        <p14:creationId xmlns:p14="http://schemas.microsoft.com/office/powerpoint/2010/main" val="3946146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document&#10;&#10;Description automatically generated">
            <a:extLst>
              <a:ext uri="{FF2B5EF4-FFF2-40B4-BE49-F238E27FC236}">
                <a16:creationId xmlns:a16="http://schemas.microsoft.com/office/drawing/2014/main" id="{D6B5BFF8-99A5-E939-8901-1B7865E0CCE0}"/>
              </a:ext>
            </a:extLst>
          </p:cNvPr>
          <p:cNvPicPr>
            <a:picLocks noChangeAspect="1"/>
          </p:cNvPicPr>
          <p:nvPr/>
        </p:nvPicPr>
        <p:blipFill rotWithShape="1">
          <a:blip r:embed="rId3">
            <a:extLst>
              <a:ext uri="{28A0092B-C50C-407E-A947-70E740481C1C}">
                <a14:useLocalDpi xmlns:a14="http://schemas.microsoft.com/office/drawing/2010/main" val="0"/>
              </a:ext>
            </a:extLst>
          </a:blip>
          <a:srcRect b="36250"/>
          <a:stretch/>
        </p:blipFill>
        <p:spPr>
          <a:xfrm>
            <a:off x="1968836" y="238444"/>
            <a:ext cx="7146331" cy="5847724"/>
          </a:xfrm>
          <a:prstGeom prst="rect">
            <a:avLst/>
          </a:prstGeom>
        </p:spPr>
      </p:pic>
      <p:sp>
        <p:nvSpPr>
          <p:cNvPr id="3" name="TextBox 2">
            <a:extLst>
              <a:ext uri="{FF2B5EF4-FFF2-40B4-BE49-F238E27FC236}">
                <a16:creationId xmlns:a16="http://schemas.microsoft.com/office/drawing/2014/main" id="{1852F315-746A-17EB-B796-19B1158C09A6}"/>
              </a:ext>
            </a:extLst>
          </p:cNvPr>
          <p:cNvSpPr txBox="1"/>
          <p:nvPr/>
        </p:nvSpPr>
        <p:spPr>
          <a:xfrm>
            <a:off x="1887793" y="6250224"/>
            <a:ext cx="6096000" cy="369332"/>
          </a:xfrm>
          <a:prstGeom prst="rect">
            <a:avLst/>
          </a:prstGeom>
          <a:noFill/>
        </p:spPr>
        <p:txBody>
          <a:bodyPr wrap="square">
            <a:spAutoFit/>
          </a:bodyPr>
          <a:lstStyle/>
          <a:p>
            <a:r>
              <a:rPr lang="en-US" dirty="0">
                <a:hlinkClick r:id="rId4"/>
              </a:rPr>
              <a:t>https://doi.org/10.1177/23998083231178817</a:t>
            </a:r>
            <a:r>
              <a:rPr lang="en-US" dirty="0"/>
              <a:t> </a:t>
            </a:r>
          </a:p>
        </p:txBody>
      </p:sp>
    </p:spTree>
    <p:extLst>
      <p:ext uri="{BB962C8B-B14F-4D97-AF65-F5344CB8AC3E}">
        <p14:creationId xmlns:p14="http://schemas.microsoft.com/office/powerpoint/2010/main" val="13694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Background</a:t>
            </a:r>
          </a:p>
        </p:txBody>
      </p:sp>
      <p:sp>
        <p:nvSpPr>
          <p:cNvPr id="3" name="Content Placeholder 2">
            <a:extLst>
              <a:ext uri="{FF2B5EF4-FFF2-40B4-BE49-F238E27FC236}">
                <a16:creationId xmlns:a16="http://schemas.microsoft.com/office/drawing/2014/main" id="{1EF4E74B-9C3A-4164-92DA-689993858263}"/>
              </a:ext>
            </a:extLst>
          </p:cNvPr>
          <p:cNvSpPr>
            <a:spLocks noGrp="1"/>
          </p:cNvSpPr>
          <p:nvPr>
            <p:ph idx="1"/>
          </p:nvPr>
        </p:nvSpPr>
        <p:spPr/>
        <p:txBody>
          <a:bodyPr>
            <a:noAutofit/>
          </a:bodyPr>
          <a:lstStyle/>
          <a:p>
            <a:pPr marL="285750" indent="-285750">
              <a:buFont typeface="Arial" panose="020B0604020202020204" pitchFamily="34" charset="0"/>
              <a:buChar char="•"/>
            </a:pPr>
            <a:r>
              <a:rPr lang="en-AU" dirty="0">
                <a:effectLst/>
                <a:latin typeface="Times New Roman" panose="02020603050405020304" pitchFamily="18" charset="0"/>
                <a:ea typeface="Calibri" panose="020F0502020204030204" pitchFamily="34" charset="0"/>
                <a:cs typeface="Times New Roman" panose="02020603050405020304" pitchFamily="18" charset="0"/>
              </a:rPr>
              <a:t>Planning and development decisions in both the government and business sectors often require small area population forecasts. </a:t>
            </a:r>
          </a:p>
          <a:p>
            <a:endParaRPr lang="en-AU"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dirty="0">
                <a:effectLst/>
                <a:latin typeface="Times New Roman" panose="02020603050405020304" pitchFamily="18" charset="0"/>
                <a:ea typeface="Calibri" panose="020F0502020204030204" pitchFamily="34" charset="0"/>
                <a:cs typeface="Times New Roman" panose="02020603050405020304" pitchFamily="18" charset="0"/>
              </a:rPr>
              <a:t>Unfortunately, current methods often produce forecasts that are inaccurate </a:t>
            </a:r>
          </a:p>
          <a:p>
            <a:pPr marL="501750" lvl="1" indent="-285750">
              <a:buFont typeface="Wingdings" panose="05000000000000000000" pitchFamily="2" charset="2"/>
              <a:buChar char="Ø"/>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particularly for remote areas and those with smaller populations (Wilson and Rowe, 2011) </a:t>
            </a:r>
          </a:p>
          <a:p>
            <a:pPr lvl="1" indent="0">
              <a:buNone/>
            </a:pPr>
            <a:endParaRPr lang="en-AU"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AU" dirty="0">
                <a:effectLst/>
                <a:latin typeface="Times New Roman" panose="02020603050405020304" pitchFamily="18" charset="0"/>
                <a:ea typeface="Calibri" panose="020F0502020204030204" pitchFamily="34" charset="0"/>
                <a:cs typeface="Times New Roman" panose="02020603050405020304" pitchFamily="18" charset="0"/>
              </a:rPr>
              <a:t>Such inaccuracy necessitates the development and evaluation of methods to forecast and communicate forecast uncertainty </a:t>
            </a:r>
          </a:p>
          <a:p>
            <a:pPr marL="501750" lvl="1" indent="-285750">
              <a:buFont typeface="Wingdings" panose="05000000000000000000" pitchFamily="2" charset="2"/>
              <a:buChar char="Ø"/>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little research has been conducted in this domain for small area populations (Wilson et al., 2021a) </a:t>
            </a:r>
            <a:endParaRPr lang="en-US" sz="1800" dirty="0">
              <a:latin typeface="Times New Roman" panose="02020603050405020304" pitchFamily="18" charset="0"/>
              <a:cs typeface="Times New Roman" panose="02020603050405020304" pitchFamily="18" charset="0"/>
            </a:endParaRPr>
          </a:p>
          <a:p>
            <a:endParaRPr lang="en-AU"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AU" dirty="0">
                <a:latin typeface="Times New Roman" panose="02020603050405020304" pitchFamily="18" charset="0"/>
                <a:cs typeface="Times New Roman" panose="02020603050405020304" pitchFamily="18" charset="0"/>
              </a:rPr>
              <a:t>Most projection methods used do not incorporate indications of forecast uncertainty (Wilson et al., 2021a)</a:t>
            </a:r>
          </a:p>
        </p:txBody>
      </p:sp>
    </p:spTree>
    <p:extLst>
      <p:ext uri="{BB962C8B-B14F-4D97-AF65-F5344CB8AC3E}">
        <p14:creationId xmlns:p14="http://schemas.microsoft.com/office/powerpoint/2010/main" val="4272667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Contact Details</a:t>
            </a:r>
          </a:p>
        </p:txBody>
      </p:sp>
      <p:sp>
        <p:nvSpPr>
          <p:cNvPr id="3" name="Content Placeholder 2">
            <a:extLst>
              <a:ext uri="{FF2B5EF4-FFF2-40B4-BE49-F238E27FC236}">
                <a16:creationId xmlns:a16="http://schemas.microsoft.com/office/drawing/2014/main" id="{1EF4E74B-9C3A-4164-92DA-689993858263}"/>
              </a:ext>
            </a:extLst>
          </p:cNvPr>
          <p:cNvSpPr>
            <a:spLocks noGrp="1"/>
          </p:cNvSpPr>
          <p:nvPr>
            <p:ph idx="1"/>
          </p:nvPr>
        </p:nvSpPr>
        <p:spPr>
          <a:xfrm>
            <a:off x="838200" y="1440610"/>
            <a:ext cx="10515600" cy="5417389"/>
          </a:xfrm>
        </p:spPr>
        <p:txBody>
          <a:bodyPr>
            <a:normAutofit/>
          </a:bodyPr>
          <a:lstStyle/>
          <a:p>
            <a:pPr lvl="0">
              <a:lnSpc>
                <a:spcPct val="150000"/>
              </a:lnSpc>
              <a:spcBef>
                <a:spcPts val="50"/>
              </a:spcBef>
              <a:spcAft>
                <a:spcPts val="0"/>
              </a:spcAft>
            </a:pPr>
            <a:r>
              <a:rPr lang="en-US" sz="1800" dirty="0">
                <a:latin typeface="Times New Roman" panose="02020603050405020304" pitchFamily="18" charset="0"/>
                <a:ea typeface="Times New Roman" panose="02020603050405020304" pitchFamily="18" charset="0"/>
              </a:rPr>
              <a:t>Irina Grossman |  Postdoctoral Research Fellow</a:t>
            </a:r>
          </a:p>
          <a:p>
            <a:pPr lvl="0">
              <a:lnSpc>
                <a:spcPct val="150000"/>
              </a:lnSpc>
              <a:spcBef>
                <a:spcPts val="50"/>
              </a:spcBef>
              <a:spcAft>
                <a:spcPts val="0"/>
              </a:spcAft>
            </a:pPr>
            <a:r>
              <a:rPr lang="en-US" sz="1800" dirty="0">
                <a:latin typeface="Times New Roman" panose="02020603050405020304" pitchFamily="18" charset="0"/>
                <a:ea typeface="Times New Roman" panose="02020603050405020304" pitchFamily="18" charset="0"/>
              </a:rPr>
              <a:t>Demography and Ageing Unit | Melbourne School of Population and Global Health</a:t>
            </a:r>
          </a:p>
          <a:p>
            <a:pPr lvl="0">
              <a:lnSpc>
                <a:spcPct val="150000"/>
              </a:lnSpc>
              <a:spcBef>
                <a:spcPts val="50"/>
              </a:spcBef>
              <a:spcAft>
                <a:spcPts val="0"/>
              </a:spcAft>
            </a:pPr>
            <a:r>
              <a:rPr lang="en-AU" sz="1800" dirty="0">
                <a:latin typeface="Times New Roman" panose="02020603050405020304" pitchFamily="18" charset="0"/>
                <a:ea typeface="Times New Roman" panose="02020603050405020304" pitchFamily="18" charset="0"/>
              </a:rPr>
              <a:t>Email: </a:t>
            </a:r>
            <a:r>
              <a:rPr lang="en-AU" sz="1800" b="1" dirty="0">
                <a:latin typeface="Times New Roman" panose="02020603050405020304" pitchFamily="18" charset="0"/>
                <a:ea typeface="Times New Roman" panose="02020603050405020304" pitchFamily="18" charset="0"/>
              </a:rPr>
              <a:t>Irina.Grossman@unimelb.edu.au</a:t>
            </a:r>
            <a:endParaRPr lang="en-AU" sz="1800" b="1"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50"/>
              </a:spcBef>
              <a:spcAft>
                <a:spcPts val="0"/>
              </a:spcAft>
              <a:buFont typeface="+mj-lt"/>
              <a:buAutoNum type="arabicParenBoth"/>
            </a:pPr>
            <a:endParaRPr lang="en-AU"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50"/>
              </a:spcBef>
              <a:spcAft>
                <a:spcPts val="0"/>
              </a:spcAft>
              <a:buFont typeface="+mj-lt"/>
              <a:buAutoNum type="arabicParenBoth"/>
            </a:pPr>
            <a:endParaRPr lang="en-AU"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3734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2C2C-2A02-1F95-7E51-AF546880913F}"/>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28DE1954-BFC7-A88C-F7A1-CC5A6513477D}"/>
              </a:ext>
            </a:extLst>
          </p:cNvPr>
          <p:cNvSpPr>
            <a:spLocks noGrp="1"/>
          </p:cNvSpPr>
          <p:nvPr>
            <p:ph idx="1"/>
          </p:nvPr>
        </p:nvSpPr>
        <p:spPr/>
        <p:txBody>
          <a:bodyPr/>
          <a:lstStyle/>
          <a:p>
            <a:r>
              <a:rPr lang="en-US" sz="1400" dirty="0"/>
              <a:t>Australian Bureau of Statistics (2017a) ERP by SA2 and above (ASGS 2011), 1991 to 2016. Available at: http://stat.data.abs.gov.au/Index.aspx?DataSetCode=ABS_ANNUAL_ERP_ASGS.</a:t>
            </a:r>
          </a:p>
          <a:p>
            <a:r>
              <a:rPr lang="en-US" sz="1400" dirty="0"/>
              <a:t>Bryant J (2005) What can stochastic population projections contribute to policy analysis. New Zealand population review 31(1): 1-11.</a:t>
            </a:r>
          </a:p>
          <a:p>
            <a:r>
              <a:rPr lang="en-US" sz="1400" dirty="0"/>
              <a:t>De Beer J (1997) The effect of uncertainty of migration on national population forecasts: The case of the Netherlands. JOURNAL OF OFFICIAL STATISTICS-STOCKHOLM- 13: 227-244.</a:t>
            </a:r>
          </a:p>
          <a:p>
            <a:r>
              <a:rPr lang="en-US" sz="1400" dirty="0" err="1"/>
              <a:t>Grushka</a:t>
            </a:r>
            <a:r>
              <a:rPr lang="en-US" sz="1400" dirty="0"/>
              <a:t>-Cockayne Y and Jose VRR (2020) Combining prediction intervals in the m4 competition. International Journal of Forecasting 36(1): 178-185.</a:t>
            </a:r>
          </a:p>
          <a:p>
            <a:r>
              <a:rPr lang="en-US" sz="1400" dirty="0" err="1"/>
              <a:t>Keyfitz</a:t>
            </a:r>
            <a:r>
              <a:rPr lang="en-US" sz="1400" dirty="0"/>
              <a:t> N (1981) The limits of population forecasting. Population and Development Review. 579-593.</a:t>
            </a:r>
          </a:p>
          <a:p>
            <a:r>
              <a:rPr lang="en-US" sz="1400" dirty="0" err="1"/>
              <a:t>Makridakis</a:t>
            </a:r>
            <a:r>
              <a:rPr lang="en-US" sz="1400" dirty="0"/>
              <a:t> S, </a:t>
            </a:r>
            <a:r>
              <a:rPr lang="en-US" sz="1400" dirty="0" err="1"/>
              <a:t>Spiliotis</a:t>
            </a:r>
            <a:r>
              <a:rPr lang="en-US" sz="1400" dirty="0"/>
              <a:t> E and </a:t>
            </a:r>
            <a:r>
              <a:rPr lang="en-US" sz="1400" dirty="0" err="1"/>
              <a:t>Assimakopoulos</a:t>
            </a:r>
            <a:r>
              <a:rPr lang="en-US" sz="1400" dirty="0"/>
              <a:t> V (2018) The M4 Competition: Results, findings, conclusion and way forward. International Journal of Forecasting 34(4): 802-808.</a:t>
            </a:r>
          </a:p>
          <a:p>
            <a:r>
              <a:rPr lang="en-US" sz="1400" dirty="0" err="1"/>
              <a:t>Rayer</a:t>
            </a:r>
            <a:r>
              <a:rPr lang="en-US" sz="1400" dirty="0"/>
              <a:t> S, Smith SK and </a:t>
            </a:r>
            <a:r>
              <a:rPr lang="en-US" sz="1400" dirty="0" err="1"/>
              <a:t>Tayman</a:t>
            </a:r>
            <a:r>
              <a:rPr lang="en-US" sz="1400" dirty="0"/>
              <a:t> J (2009) Empirical Prediction Intervals for County Population Forecasts. </a:t>
            </a:r>
            <a:r>
              <a:rPr lang="en-US" sz="1400" dirty="0" err="1"/>
              <a:t>Popul</a:t>
            </a:r>
            <a:r>
              <a:rPr lang="en-US" sz="1400" dirty="0"/>
              <a:t> Res Policy Rev 28(6): 773-793.</a:t>
            </a:r>
          </a:p>
          <a:p>
            <a:r>
              <a:rPr lang="en-US" sz="1400" dirty="0" err="1"/>
              <a:t>Tayman</a:t>
            </a:r>
            <a:r>
              <a:rPr lang="en-US" sz="1400" dirty="0"/>
              <a:t> J (2011) Assessing uncertainty in small area forecasts: State of the practice and implementation strategy. Population Research and Policy Review.</a:t>
            </a:r>
          </a:p>
          <a:p>
            <a:r>
              <a:rPr lang="en-US" sz="1400" dirty="0"/>
              <a:t>Wilson, T., &amp; Rowe, F. (2011). The forecast accuracy of local government area population projections: a case study of Queensland. Australasian Journal of Regional Studies, The, 17(2), 204-243.</a:t>
            </a:r>
          </a:p>
          <a:p>
            <a:r>
              <a:rPr lang="en-US" sz="1400" dirty="0"/>
              <a:t>Wilson, T., </a:t>
            </a:r>
            <a:r>
              <a:rPr lang="en-US" sz="1400" dirty="0" err="1"/>
              <a:t>Brokensha</a:t>
            </a:r>
            <a:r>
              <a:rPr lang="en-US" sz="1400" dirty="0"/>
              <a:t>, H., Rowe, F., &amp; Simpson, L. (2018). Insights from the evaluation of past local area population forecasts. Population Research and Policy Review, 37, 137-155.</a:t>
            </a:r>
          </a:p>
          <a:p>
            <a:r>
              <a:rPr lang="en-US" sz="1400" dirty="0"/>
              <a:t>Wilson T, Grossman I, Alexander M, et al. (2021a) Methods for small area population forecasts: state-of-the-art and research needs. Population Research and Policy Review. 1-34.</a:t>
            </a:r>
          </a:p>
          <a:p>
            <a:endParaRPr lang="en-US" sz="1400" dirty="0"/>
          </a:p>
          <a:p>
            <a:endParaRPr lang="en-AU" sz="1400" dirty="0"/>
          </a:p>
        </p:txBody>
      </p:sp>
      <p:sp>
        <p:nvSpPr>
          <p:cNvPr id="4" name="Slide Number Placeholder 3">
            <a:extLst>
              <a:ext uri="{FF2B5EF4-FFF2-40B4-BE49-F238E27FC236}">
                <a16:creationId xmlns:a16="http://schemas.microsoft.com/office/drawing/2014/main" id="{641CFC38-068F-3FBD-14FE-E7BE0EB5FED1}"/>
              </a:ext>
            </a:extLst>
          </p:cNvPr>
          <p:cNvSpPr>
            <a:spLocks noGrp="1"/>
          </p:cNvSpPr>
          <p:nvPr>
            <p:ph type="sldNum" sz="quarter" idx="12"/>
          </p:nvPr>
        </p:nvSpPr>
        <p:spPr/>
        <p:txBody>
          <a:bodyPr/>
          <a:lstStyle/>
          <a:p>
            <a:fld id="{DC22DD25-61AE-413C-B4D2-EF2365C9B2E1}" type="slidenum">
              <a:rPr lang="en-AU" noProof="0" smtClean="0"/>
              <a:t>21</a:t>
            </a:fld>
            <a:endParaRPr lang="en-AU" noProof="0"/>
          </a:p>
        </p:txBody>
      </p:sp>
    </p:spTree>
    <p:extLst>
      <p:ext uri="{BB962C8B-B14F-4D97-AF65-F5344CB8AC3E}">
        <p14:creationId xmlns:p14="http://schemas.microsoft.com/office/powerpoint/2010/main" val="2421767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2D066C-839F-4CEC-B761-5FC3C8E7D0FB}"/>
              </a:ext>
            </a:extLst>
          </p:cNvPr>
          <p:cNvSpPr>
            <a:spLocks noGrp="1"/>
          </p:cNvSpPr>
          <p:nvPr>
            <p:ph type="pic" sz="quarter" idx="13"/>
          </p:nvPr>
        </p:nvSpPr>
        <p:spPr/>
        <p:txBody>
          <a:bodyPr/>
          <a:lstStyle/>
          <a:p>
            <a:endParaRPr lang="en-AU"/>
          </a:p>
        </p:txBody>
      </p:sp>
      <p:sp>
        <p:nvSpPr>
          <p:cNvPr id="10" name="Text Placeholder 9">
            <a:extLst>
              <a:ext uri="{FF2B5EF4-FFF2-40B4-BE49-F238E27FC236}">
                <a16:creationId xmlns:a16="http://schemas.microsoft.com/office/drawing/2014/main" id="{11F6B28D-C5AF-481B-9B53-F501015E14C9}"/>
              </a:ext>
            </a:extLst>
          </p:cNvPr>
          <p:cNvSpPr>
            <a:spLocks noGrp="1"/>
          </p:cNvSpPr>
          <p:nvPr>
            <p:ph type="body" sz="quarter" idx="16"/>
          </p:nvPr>
        </p:nvSpPr>
        <p:spPr/>
        <p:txBody>
          <a:bodyPr/>
          <a:lstStyle/>
          <a:p>
            <a:r>
              <a:rPr lang="en-AU" dirty="0"/>
              <a:t>Identifier first line</a:t>
            </a:r>
          </a:p>
          <a:p>
            <a:pPr lvl="1"/>
            <a:r>
              <a:rPr lang="en-AU" dirty="0"/>
              <a:t>Second line</a:t>
            </a:r>
          </a:p>
        </p:txBody>
      </p:sp>
      <p:sp>
        <p:nvSpPr>
          <p:cNvPr id="2" name="TextBox 1">
            <a:extLst>
              <a:ext uri="{FF2B5EF4-FFF2-40B4-BE49-F238E27FC236}">
                <a16:creationId xmlns:a16="http://schemas.microsoft.com/office/drawing/2014/main" id="{430D5685-1FCE-449A-8ED4-6A981FB70EDB}"/>
              </a:ext>
            </a:extLst>
          </p:cNvPr>
          <p:cNvSpPr txBox="1"/>
          <p:nvPr/>
        </p:nvSpPr>
        <p:spPr>
          <a:xfrm>
            <a:off x="491017" y="5380672"/>
            <a:ext cx="6374732" cy="1200329"/>
          </a:xfrm>
          <a:prstGeom prst="rect">
            <a:avLst/>
          </a:prstGeom>
          <a:noFill/>
        </p:spPr>
        <p:txBody>
          <a:bodyPr wrap="square" rtlCol="0">
            <a:spAutoFit/>
          </a:bodyPr>
          <a:lstStyle/>
          <a:p>
            <a:r>
              <a:rPr lang="en-US" dirty="0">
                <a:solidFill>
                  <a:schemeClr val="bg1"/>
                </a:solidFill>
                <a:effectLst/>
                <a:latin typeface="Arial" panose="020B0604020202020204" pitchFamily="34" charset="0"/>
              </a:rPr>
              <a:t>This research was funded by the Australian Government through the through the Australian Research Council’s Discovery Projects funding scheme (project DP200101480).</a:t>
            </a:r>
          </a:p>
          <a:p>
            <a:endParaRPr lang="en-AU" dirty="0"/>
          </a:p>
        </p:txBody>
      </p:sp>
    </p:spTree>
    <p:extLst>
      <p:ext uri="{BB962C8B-B14F-4D97-AF65-F5344CB8AC3E}">
        <p14:creationId xmlns:p14="http://schemas.microsoft.com/office/powerpoint/2010/main" val="547447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peech Bubble: Rectangle with Corners Rounded 7">
            <a:extLst>
              <a:ext uri="{FF2B5EF4-FFF2-40B4-BE49-F238E27FC236}">
                <a16:creationId xmlns:a16="http://schemas.microsoft.com/office/drawing/2014/main" id="{D056BDFB-415F-6246-9717-CB41F24D3C8F}"/>
              </a:ext>
            </a:extLst>
          </p:cNvPr>
          <p:cNvSpPr/>
          <p:nvPr/>
        </p:nvSpPr>
        <p:spPr>
          <a:xfrm>
            <a:off x="775335" y="1217295"/>
            <a:ext cx="10641330" cy="3097530"/>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i="1" dirty="0">
                <a:effectLst/>
                <a:ea typeface="Calibri" panose="020F0502020204030204" pitchFamily="34" charset="0"/>
              </a:rPr>
              <a:t>“</a:t>
            </a:r>
            <a:r>
              <a:rPr lang="en-US" sz="2000" i="1" dirty="0">
                <a:effectLst/>
                <a:ea typeface="Calibri" panose="020F0502020204030204" pitchFamily="34" charset="0"/>
              </a:rPr>
              <a:t>Demographers can no more be held responsible for inaccuracy in forecasting population 20 years ahead than geologists, meteorologists, or economists when they fail to announce earthquakes, cold winters, or depressions 20 years ahead.</a:t>
            </a:r>
          </a:p>
          <a:p>
            <a:pPr algn="ctr"/>
            <a:endParaRPr lang="en-US" sz="2000" i="1" dirty="0">
              <a:effectLst/>
              <a:ea typeface="Calibri" panose="020F0502020204030204" pitchFamily="34" charset="0"/>
            </a:endParaRPr>
          </a:p>
          <a:p>
            <a:pPr algn="ctr"/>
            <a:r>
              <a:rPr lang="en-US" sz="2000" i="1" dirty="0">
                <a:effectLst/>
                <a:ea typeface="Calibri" panose="020F0502020204030204" pitchFamily="34" charset="0"/>
              </a:rPr>
              <a:t>What we can be held responsible for is warning one another and our public what the error of our estimates is likely to be</a:t>
            </a:r>
            <a:r>
              <a:rPr lang="en-US" sz="2000" i="1" dirty="0">
                <a:ea typeface="Calibri" panose="020F0502020204030204" pitchFamily="34" charset="0"/>
              </a:rPr>
              <a:t>.</a:t>
            </a:r>
            <a:r>
              <a:rPr lang="en-AU" sz="2000" i="1" dirty="0">
                <a:effectLst/>
                <a:ea typeface="Calibri" panose="020F0502020204030204" pitchFamily="34" charset="0"/>
              </a:rPr>
              <a:t>” </a:t>
            </a:r>
            <a:endParaRPr lang="en-AU" sz="2000" i="1" dirty="0"/>
          </a:p>
        </p:txBody>
      </p:sp>
      <p:sp>
        <p:nvSpPr>
          <p:cNvPr id="9" name="TextBox 8">
            <a:extLst>
              <a:ext uri="{FF2B5EF4-FFF2-40B4-BE49-F238E27FC236}">
                <a16:creationId xmlns:a16="http://schemas.microsoft.com/office/drawing/2014/main" id="{CFC90F2A-1C7F-2ECD-BEF7-EF6593740F5E}"/>
              </a:ext>
            </a:extLst>
          </p:cNvPr>
          <p:cNvSpPr txBox="1"/>
          <p:nvPr/>
        </p:nvSpPr>
        <p:spPr>
          <a:xfrm>
            <a:off x="3352801" y="4963597"/>
            <a:ext cx="6153150" cy="954107"/>
          </a:xfrm>
          <a:prstGeom prst="rect">
            <a:avLst/>
          </a:prstGeom>
          <a:noFill/>
        </p:spPr>
        <p:txBody>
          <a:bodyPr wrap="square" rtlCol="0">
            <a:spAutoFit/>
          </a:bodyPr>
          <a:lstStyle/>
          <a:p>
            <a:r>
              <a:rPr lang="en-AU" sz="2000" b="1" dirty="0"/>
              <a:t>Nathan </a:t>
            </a:r>
            <a:r>
              <a:rPr lang="en-AU" sz="2000" b="1" dirty="0" err="1"/>
              <a:t>Keyfitz</a:t>
            </a:r>
            <a:r>
              <a:rPr lang="en-AU" sz="2000" b="1" dirty="0"/>
              <a:t>, 1981, p.579</a:t>
            </a:r>
          </a:p>
          <a:p>
            <a:r>
              <a:rPr lang="en-AU" dirty="0"/>
              <a:t>Canadian demographer who pioneered quantitative techniques to understand and predict demographic processes</a:t>
            </a:r>
          </a:p>
        </p:txBody>
      </p:sp>
    </p:spTree>
    <p:extLst>
      <p:ext uri="{BB962C8B-B14F-4D97-AF65-F5344CB8AC3E}">
        <p14:creationId xmlns:p14="http://schemas.microsoft.com/office/powerpoint/2010/main" val="1704837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F4E74B-9C3A-4164-92DA-689993858263}"/>
              </a:ext>
            </a:extLst>
          </p:cNvPr>
          <p:cNvSpPr>
            <a:spLocks noGrp="1"/>
          </p:cNvSpPr>
          <p:nvPr>
            <p:ph type="body" sz="quarter" idx="13"/>
          </p:nvPr>
        </p:nvSpPr>
        <p:spPr>
          <a:xfrm>
            <a:off x="316357" y="1532415"/>
            <a:ext cx="11147933" cy="4459190"/>
          </a:xfrm>
        </p:spPr>
        <p:txBody>
          <a:bodyPr>
            <a:normAutofit lnSpcReduction="10000"/>
          </a:bodyPr>
          <a:lstStyle/>
          <a:p>
            <a:r>
              <a:rPr lang="en-US" b="1" dirty="0">
                <a:effectLst/>
              </a:rPr>
              <a:t>Scenario- based approach: </a:t>
            </a:r>
            <a:r>
              <a:rPr lang="en-US" dirty="0">
                <a:effectLst/>
              </a:rPr>
              <a:t>Statistical agencies often communicate forecast uncertainty by applying a scenario-based approach, creating low, medium, and high variants of deterministic (or point) forecasts </a:t>
            </a:r>
          </a:p>
          <a:p>
            <a:r>
              <a:rPr lang="en-US" b="1" dirty="0">
                <a:effectLst/>
              </a:rPr>
              <a:t>Advantages:</a:t>
            </a:r>
          </a:p>
          <a:p>
            <a:pPr marL="342900" indent="-342900">
              <a:buFont typeface="Wingdings" panose="05000000000000000000" pitchFamily="2" charset="2"/>
              <a:buChar char="Ø"/>
            </a:pPr>
            <a:r>
              <a:rPr lang="en-US" dirty="0">
                <a:effectLst/>
              </a:rPr>
              <a:t>Simplicity: Provides straightforward </a:t>
            </a:r>
            <a:r>
              <a:rPr lang="en-US" dirty="0" err="1">
                <a:effectLst/>
              </a:rPr>
              <a:t>visualisation</a:t>
            </a:r>
            <a:r>
              <a:rPr lang="en-US" dirty="0">
                <a:effectLst/>
              </a:rPr>
              <a:t> of potential outcomes</a:t>
            </a:r>
          </a:p>
          <a:p>
            <a:pPr marL="342900" indent="-342900">
              <a:buFont typeface="Wingdings" panose="05000000000000000000" pitchFamily="2" charset="2"/>
              <a:buChar char="Ø"/>
            </a:pPr>
            <a:r>
              <a:rPr lang="en-US" dirty="0">
                <a:effectLst/>
              </a:rPr>
              <a:t>Flexibility: Allows stakeholders to plan for best and worst-case scenarios</a:t>
            </a:r>
          </a:p>
          <a:p>
            <a:pPr marL="342900" indent="-342900">
              <a:buFont typeface="Wingdings" panose="05000000000000000000" pitchFamily="2" charset="2"/>
              <a:buChar char="Ø"/>
            </a:pPr>
            <a:r>
              <a:rPr lang="en-US" dirty="0">
                <a:effectLst/>
              </a:rPr>
              <a:t>Adaptability: Can be tailored for specific audiences or contexts</a:t>
            </a:r>
          </a:p>
          <a:p>
            <a:r>
              <a:rPr lang="en-US" b="1" dirty="0">
                <a:effectLst/>
              </a:rPr>
              <a:t>Limitations:</a:t>
            </a:r>
          </a:p>
          <a:p>
            <a:pPr marL="342900" indent="-342900">
              <a:buFont typeface="Wingdings" panose="05000000000000000000" pitchFamily="2" charset="2"/>
              <a:buChar char="Ø"/>
            </a:pPr>
            <a:r>
              <a:rPr lang="en-US" dirty="0">
                <a:effectLst/>
              </a:rPr>
              <a:t>Does not explicitly provide uncertainty measures </a:t>
            </a:r>
          </a:p>
          <a:p>
            <a:pPr marL="342900" indent="-342900">
              <a:buFont typeface="Wingdings" panose="05000000000000000000" pitchFamily="2" charset="2"/>
              <a:buChar char="Ø"/>
            </a:pPr>
            <a:r>
              <a:rPr lang="en-US" dirty="0">
                <a:effectLst/>
              </a:rPr>
              <a:t>Does not show the likelihood that a future population will fall within a certain range (</a:t>
            </a:r>
            <a:r>
              <a:rPr lang="en-US" dirty="0" err="1">
                <a:effectLst/>
              </a:rPr>
              <a:t>Tayman</a:t>
            </a:r>
            <a:r>
              <a:rPr lang="en-US" dirty="0">
                <a:effectLst/>
              </a:rPr>
              <a:t> et al., 2011). </a:t>
            </a:r>
          </a:p>
          <a:p>
            <a:pPr marL="342900" indent="-342900">
              <a:buFont typeface="Wingdings" panose="05000000000000000000" pitchFamily="2" charset="2"/>
              <a:buChar char="Ø"/>
            </a:pPr>
            <a:r>
              <a:rPr lang="en-US" dirty="0">
                <a:effectLst/>
              </a:rPr>
              <a:t>Users typically focus on medium forecasts, overlooking high and low variants (de Beer, 1997). </a:t>
            </a:r>
          </a:p>
          <a:p>
            <a:endParaRPr lang="en-US" dirty="0">
              <a:effectLst/>
            </a:endParaRPr>
          </a:p>
          <a:p>
            <a:endParaRPr lang="en-AU" dirty="0"/>
          </a:p>
        </p:txBody>
      </p:sp>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a:xfrm>
            <a:off x="1428765" y="395066"/>
            <a:ext cx="9818355" cy="887360"/>
          </a:xfrm>
        </p:spPr>
        <p:txBody>
          <a:bodyPr anchor="b">
            <a:normAutofit fontScale="90000"/>
          </a:bodyPr>
          <a:lstStyle/>
          <a:p>
            <a:r>
              <a:rPr lang="en-AU" sz="3200" dirty="0"/>
              <a:t>Ways to communicate and investigate uncertainty</a:t>
            </a:r>
            <a:endParaRPr lang="en-AU" b="1" dirty="0"/>
          </a:p>
        </p:txBody>
      </p:sp>
      <p:sp>
        <p:nvSpPr>
          <p:cNvPr id="9" name="Slide Number Placeholder 4">
            <a:extLst>
              <a:ext uri="{FF2B5EF4-FFF2-40B4-BE49-F238E27FC236}">
                <a16:creationId xmlns:a16="http://schemas.microsoft.com/office/drawing/2014/main" id="{711B87E5-5006-C57E-C76C-DD1259CC3D11}"/>
              </a:ext>
            </a:extLst>
          </p:cNvPr>
          <p:cNvSpPr>
            <a:spLocks noGrp="1"/>
          </p:cNvSpPr>
          <p:nvPr>
            <p:ph type="sldNum" sz="quarter" idx="18"/>
          </p:nvPr>
        </p:nvSpPr>
        <p:spPr>
          <a:xfrm>
            <a:off x="10960059" y="6172501"/>
            <a:ext cx="846000" cy="365125"/>
          </a:xfrm>
        </p:spPr>
        <p:txBody>
          <a:bodyPr/>
          <a:lstStyle/>
          <a:p>
            <a:pPr>
              <a:spcAft>
                <a:spcPts val="600"/>
              </a:spcAft>
            </a:pPr>
            <a:fld id="{DC22DD25-61AE-413C-B4D2-EF2365C9B2E1}" type="slidenum">
              <a:rPr lang="en-AU" noProof="0" smtClean="0"/>
              <a:pPr>
                <a:spcAft>
                  <a:spcPts val="600"/>
                </a:spcAft>
              </a:pPr>
              <a:t>4</a:t>
            </a:fld>
            <a:endParaRPr lang="en-AU" noProof="0"/>
          </a:p>
        </p:txBody>
      </p:sp>
    </p:spTree>
    <p:extLst>
      <p:ext uri="{BB962C8B-B14F-4D97-AF65-F5344CB8AC3E}">
        <p14:creationId xmlns:p14="http://schemas.microsoft.com/office/powerpoint/2010/main" val="2923255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F4E74B-9C3A-4164-92DA-689993858263}"/>
              </a:ext>
            </a:extLst>
          </p:cNvPr>
          <p:cNvSpPr>
            <a:spLocks noGrp="1"/>
          </p:cNvSpPr>
          <p:nvPr>
            <p:ph type="body" sz="quarter" idx="13"/>
          </p:nvPr>
        </p:nvSpPr>
        <p:spPr>
          <a:xfrm>
            <a:off x="316357" y="1532415"/>
            <a:ext cx="11147933" cy="4459190"/>
          </a:xfrm>
        </p:spPr>
        <p:txBody>
          <a:bodyPr>
            <a:normAutofit/>
          </a:bodyPr>
          <a:lstStyle/>
          <a:p>
            <a:r>
              <a:rPr lang="en-AU" b="1" dirty="0">
                <a:effectLst/>
              </a:rPr>
              <a:t>Alternative approaches</a:t>
            </a:r>
          </a:p>
          <a:p>
            <a:pPr marL="457200" indent="-457200">
              <a:buFont typeface="Wingdings" panose="05000000000000000000" pitchFamily="2" charset="2"/>
              <a:buChar char="Ø"/>
            </a:pPr>
            <a:r>
              <a:rPr lang="en-AU" dirty="0">
                <a:effectLst/>
              </a:rPr>
              <a:t>create forecasts with prediction intervals </a:t>
            </a:r>
            <a:endParaRPr lang="en-AU" sz="2000" dirty="0">
              <a:effectLst/>
            </a:endParaRPr>
          </a:p>
          <a:p>
            <a:pPr marL="457200" indent="-457200">
              <a:buFont typeface="Wingdings" panose="05000000000000000000" pitchFamily="2" charset="2"/>
              <a:buChar char="Ø"/>
            </a:pPr>
            <a:r>
              <a:rPr lang="en-AU" sz="2000" dirty="0">
                <a:effectLst/>
              </a:rPr>
              <a:t>Provide a better representation of uncertainty </a:t>
            </a:r>
          </a:p>
          <a:p>
            <a:pPr marL="457200" indent="-457200">
              <a:buFont typeface="Wingdings" panose="05000000000000000000" pitchFamily="2" charset="2"/>
              <a:buChar char="Ø"/>
            </a:pPr>
            <a:r>
              <a:rPr lang="en-AU" sz="2000" dirty="0">
                <a:effectLst/>
              </a:rPr>
              <a:t>encourages forecast users to consider a broader range of population outcomes in their decision-making</a:t>
            </a:r>
          </a:p>
          <a:p>
            <a:pPr lvl="0"/>
            <a:endParaRPr lang="en-AU" dirty="0"/>
          </a:p>
          <a:p>
            <a:pPr lvl="0"/>
            <a:r>
              <a:rPr lang="en-AU" b="1" dirty="0">
                <a:effectLst/>
              </a:rPr>
              <a:t>Goals:</a:t>
            </a:r>
          </a:p>
          <a:p>
            <a:pPr marL="342900" lvl="0" indent="-342900">
              <a:buFont typeface="+mj-lt"/>
              <a:buAutoNum type="arabicParenR"/>
            </a:pPr>
            <a:r>
              <a:rPr lang="en-AU" dirty="0">
                <a:effectLst/>
              </a:rPr>
              <a:t>Identify the most accurate probabilistic models with the best coverage.</a:t>
            </a:r>
          </a:p>
          <a:p>
            <a:pPr marL="342900" lvl="0" indent="-342900">
              <a:buFont typeface="+mj-lt"/>
              <a:buAutoNum type="arabicParenR"/>
            </a:pPr>
            <a:r>
              <a:rPr lang="en-AU" dirty="0">
                <a:effectLst/>
              </a:rPr>
              <a:t>Investigate methods to combine the interval forecasts from our set of probabilistic models.</a:t>
            </a:r>
          </a:p>
          <a:p>
            <a:pPr marL="342900" lvl="0" indent="-342900">
              <a:buFont typeface="+mj-lt"/>
              <a:buAutoNum type="arabicParenR"/>
            </a:pPr>
            <a:r>
              <a:rPr lang="en-AU" dirty="0">
                <a:effectLst/>
              </a:rPr>
              <a:t>Examine how SA2 area remoteness impacts the results.</a:t>
            </a:r>
          </a:p>
          <a:p>
            <a:endParaRPr lang="en-AU" dirty="0"/>
          </a:p>
        </p:txBody>
      </p:sp>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a:xfrm>
            <a:off x="1428765" y="395066"/>
            <a:ext cx="8583915" cy="887360"/>
          </a:xfrm>
        </p:spPr>
        <p:txBody>
          <a:bodyPr anchor="b">
            <a:normAutofit/>
          </a:bodyPr>
          <a:lstStyle/>
          <a:p>
            <a:r>
              <a:rPr lang="en-AU" b="1" dirty="0"/>
              <a:t>Goals and alternative approaches</a:t>
            </a:r>
          </a:p>
        </p:txBody>
      </p:sp>
      <p:sp>
        <p:nvSpPr>
          <p:cNvPr id="9" name="Slide Number Placeholder 4">
            <a:extLst>
              <a:ext uri="{FF2B5EF4-FFF2-40B4-BE49-F238E27FC236}">
                <a16:creationId xmlns:a16="http://schemas.microsoft.com/office/drawing/2014/main" id="{711B87E5-5006-C57E-C76C-DD1259CC3D11}"/>
              </a:ext>
            </a:extLst>
          </p:cNvPr>
          <p:cNvSpPr>
            <a:spLocks noGrp="1"/>
          </p:cNvSpPr>
          <p:nvPr>
            <p:ph type="sldNum" sz="quarter" idx="18"/>
          </p:nvPr>
        </p:nvSpPr>
        <p:spPr>
          <a:xfrm>
            <a:off x="10960059" y="6172501"/>
            <a:ext cx="846000" cy="365125"/>
          </a:xfrm>
        </p:spPr>
        <p:txBody>
          <a:bodyPr/>
          <a:lstStyle/>
          <a:p>
            <a:pPr>
              <a:spcAft>
                <a:spcPts val="600"/>
              </a:spcAft>
            </a:pPr>
            <a:fld id="{DC22DD25-61AE-413C-B4D2-EF2365C9B2E1}" type="slidenum">
              <a:rPr lang="en-AU" noProof="0" smtClean="0"/>
              <a:pPr>
                <a:spcAft>
                  <a:spcPts val="600"/>
                </a:spcAft>
              </a:pPr>
              <a:t>5</a:t>
            </a:fld>
            <a:endParaRPr lang="en-AU" noProof="0"/>
          </a:p>
        </p:txBody>
      </p:sp>
    </p:spTree>
    <p:extLst>
      <p:ext uri="{BB962C8B-B14F-4D97-AF65-F5344CB8AC3E}">
        <p14:creationId xmlns:p14="http://schemas.microsoft.com/office/powerpoint/2010/main" val="298105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505-645C-4CDE-B2AC-14D94B42346E}"/>
              </a:ext>
            </a:extLst>
          </p:cNvPr>
          <p:cNvSpPr>
            <a:spLocks noGrp="1"/>
          </p:cNvSpPr>
          <p:nvPr>
            <p:ph type="title"/>
          </p:nvPr>
        </p:nvSpPr>
        <p:spPr/>
        <p:txBody>
          <a:bodyPr>
            <a:normAutofit/>
          </a:bodyPr>
          <a:lstStyle/>
          <a:p>
            <a:r>
              <a:rPr lang="en-AU" sz="2400" b="1" dirty="0"/>
              <a:t>Data and Methods</a:t>
            </a:r>
          </a:p>
        </p:txBody>
      </p:sp>
      <p:sp>
        <p:nvSpPr>
          <p:cNvPr id="3" name="Content Placeholder 2">
            <a:extLst>
              <a:ext uri="{FF2B5EF4-FFF2-40B4-BE49-F238E27FC236}">
                <a16:creationId xmlns:a16="http://schemas.microsoft.com/office/drawing/2014/main" id="{1EF4E74B-9C3A-4164-92DA-689993858263}"/>
              </a:ext>
            </a:extLst>
          </p:cNvPr>
          <p:cNvSpPr>
            <a:spLocks noGrp="1"/>
          </p:cNvSpPr>
          <p:nvPr>
            <p:ph idx="1"/>
          </p:nvPr>
        </p:nvSpPr>
        <p:spPr>
          <a:xfrm>
            <a:off x="316356" y="1415574"/>
            <a:ext cx="11408409" cy="5325585"/>
          </a:xfrm>
        </p:spPr>
        <p:txBody>
          <a:bodyPr>
            <a:noAutofit/>
          </a:bodyPr>
          <a:lstStyle/>
          <a:p>
            <a:pPr marL="0" marR="82550" lvl="0" indent="0">
              <a:lnSpc>
                <a:spcPct val="150000"/>
              </a:lnSpc>
              <a:spcBef>
                <a:spcPts val="1010"/>
              </a:spcBef>
              <a:spcAft>
                <a:spcPts val="0"/>
              </a:spcAft>
              <a:buNone/>
            </a:pPr>
            <a:r>
              <a:rPr lang="en-AU" b="1" dirty="0">
                <a:latin typeface="Times New Roman" panose="02020603050405020304" pitchFamily="18" charset="0"/>
                <a:ea typeface="Times New Roman" panose="02020603050405020304" pitchFamily="18" charset="0"/>
                <a:cs typeface="Times New Roman" panose="02020603050405020304" pitchFamily="18" charset="0"/>
              </a:rPr>
              <a:t>Dataset</a:t>
            </a:r>
          </a:p>
          <a:p>
            <a:pPr marL="342900" marR="82550" lvl="0" indent="-342900">
              <a:lnSpc>
                <a:spcPct val="150000"/>
              </a:lnSpc>
              <a:spcBef>
                <a:spcPts val="1010"/>
              </a:spcBef>
              <a:spcAft>
                <a:spcPts val="0"/>
              </a:spcAft>
              <a:buFont typeface="Arial" panose="020B0604020202020204" pitchFamily="34" charset="0"/>
              <a:buChar char="•"/>
            </a:pPr>
            <a:r>
              <a:rPr lang="en-AU" dirty="0">
                <a:latin typeface="Times New Roman" panose="02020603050405020304" pitchFamily="18" charset="0"/>
                <a:ea typeface="Times New Roman" panose="02020603050405020304" pitchFamily="18" charset="0"/>
                <a:cs typeface="Times New Roman" panose="02020603050405020304" pitchFamily="18" charset="0"/>
              </a:rPr>
              <a:t>Australian SA2 ERP data (1991 – 2016; ABS 2017a)</a:t>
            </a:r>
          </a:p>
          <a:p>
            <a:pPr marL="774900" marR="82550" lvl="2" indent="-342900">
              <a:lnSpc>
                <a:spcPct val="150000"/>
              </a:lnSpc>
              <a:spcBef>
                <a:spcPts val="1010"/>
              </a:spcBef>
            </a:pPr>
            <a:r>
              <a:rPr lang="en-AU" dirty="0">
                <a:latin typeface="Times New Roman" panose="02020603050405020304" pitchFamily="18" charset="0"/>
                <a:ea typeface="Times New Roman" panose="02020603050405020304" pitchFamily="18" charset="0"/>
                <a:cs typeface="Times New Roman" panose="02020603050405020304" pitchFamily="18" charset="0"/>
              </a:rPr>
              <a:t>2066 areas ; median 2016 population of 9681</a:t>
            </a:r>
          </a:p>
          <a:p>
            <a:pPr marR="82550" lvl="1" indent="0">
              <a:lnSpc>
                <a:spcPct val="150000"/>
              </a:lnSpc>
              <a:spcBef>
                <a:spcPts val="1010"/>
              </a:spcBef>
              <a:buNone/>
            </a:pPr>
            <a:endParaRPr lang="en-AU"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82550" lvl="0" indent="-342900">
              <a:lnSpc>
                <a:spcPct val="150000"/>
              </a:lnSpc>
              <a:spcBef>
                <a:spcPts val="1010"/>
              </a:spcBef>
              <a:spcAft>
                <a:spcPts val="0"/>
              </a:spcAft>
              <a:buFont typeface="Arial" panose="020B0604020202020204" pitchFamily="34" charset="0"/>
              <a:buChar char="•"/>
            </a:pPr>
            <a:r>
              <a:rPr lang="en-AU" dirty="0">
                <a:latin typeface="Times New Roman" panose="02020603050405020304" pitchFamily="18" charset="0"/>
                <a:ea typeface="Times New Roman" panose="02020603050405020304" pitchFamily="18" charset="0"/>
                <a:cs typeface="Times New Roman" panose="02020603050405020304" pitchFamily="18" charset="0"/>
              </a:rPr>
              <a:t>We created 5- and 10-year total population forecasts</a:t>
            </a:r>
          </a:p>
          <a:p>
            <a:pPr marL="774900" marR="82550" lvl="2" indent="-342900">
              <a:lnSpc>
                <a:spcPct val="150000"/>
              </a:lnSpc>
              <a:spcBef>
                <a:spcPts val="1010"/>
              </a:spcBef>
            </a:pPr>
            <a:r>
              <a:rPr lang="en-AU" dirty="0">
                <a:latin typeface="Times New Roman" panose="02020603050405020304" pitchFamily="18" charset="0"/>
                <a:ea typeface="Times New Roman" panose="02020603050405020304" pitchFamily="18" charset="0"/>
                <a:cs typeface="Times New Roman" panose="02020603050405020304" pitchFamily="18" charset="0"/>
              </a:rPr>
              <a:t>5 Individual Probabilistic Models </a:t>
            </a:r>
          </a:p>
          <a:p>
            <a:pPr marL="774900" marR="82550" lvl="2" indent="-342900">
              <a:lnSpc>
                <a:spcPct val="150000"/>
              </a:lnSpc>
              <a:spcBef>
                <a:spcPts val="1010"/>
              </a:spcBef>
            </a:pPr>
            <a:r>
              <a:rPr lang="en-AU" dirty="0">
                <a:latin typeface="Times New Roman" panose="02020603050405020304" pitchFamily="18" charset="0"/>
                <a:ea typeface="Times New Roman" panose="02020603050405020304" pitchFamily="18" charset="0"/>
                <a:cs typeface="Times New Roman" panose="02020603050405020304" pitchFamily="18" charset="0"/>
              </a:rPr>
              <a:t>4 Combination Models</a:t>
            </a:r>
          </a:p>
          <a:p>
            <a:pPr marL="0" marR="82550" lvl="0" indent="0">
              <a:lnSpc>
                <a:spcPct val="150000"/>
              </a:lnSpc>
              <a:spcBef>
                <a:spcPts val="1010"/>
              </a:spcBef>
              <a:spcAft>
                <a:spcPts val="0"/>
              </a:spcAft>
              <a:buNone/>
            </a:pPr>
            <a:endParaRPr lang="en-AU"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82550" lvl="0" indent="-342900">
              <a:lnSpc>
                <a:spcPct val="150000"/>
              </a:lnSpc>
              <a:spcBef>
                <a:spcPts val="1010"/>
              </a:spcBef>
              <a:spcAft>
                <a:spcPts val="0"/>
              </a:spcAft>
              <a:buFont typeface="Arial" panose="020B0604020202020204" pitchFamily="34" charset="0"/>
              <a:buChar char="•"/>
            </a:pPr>
            <a:r>
              <a:rPr lang="en-AU" dirty="0">
                <a:latin typeface="Times New Roman" panose="02020603050405020304" pitchFamily="18" charset="0"/>
                <a:ea typeface="Times New Roman" panose="02020603050405020304" pitchFamily="18" charset="0"/>
                <a:cs typeface="Times New Roman" panose="02020603050405020304" pitchFamily="18" charset="0"/>
              </a:rPr>
              <a:t>Point forecasts and 80% forecast intervals were created</a:t>
            </a:r>
          </a:p>
          <a:p>
            <a:pPr marL="342900" marR="82550" lvl="0" indent="-342900">
              <a:lnSpc>
                <a:spcPct val="150000"/>
              </a:lnSpc>
              <a:spcBef>
                <a:spcPts val="1010"/>
              </a:spcBef>
              <a:spcAft>
                <a:spcPts val="0"/>
              </a:spcAft>
              <a:buFont typeface="Arial" panose="020B0604020202020204" pitchFamily="34" charset="0"/>
              <a:buChar char="•"/>
            </a:pPr>
            <a:endParaRPr lang="en-AU"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622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0C9E49D-22EF-4FF6-9EBB-55EDAC6248C5}"/>
              </a:ext>
            </a:extLst>
          </p:cNvPr>
          <p:cNvGraphicFramePr>
            <a:graphicFrameLocks noGrp="1"/>
          </p:cNvGraphicFramePr>
          <p:nvPr>
            <p:extLst>
              <p:ext uri="{D42A27DB-BD31-4B8C-83A1-F6EECF244321}">
                <p14:modId xmlns:p14="http://schemas.microsoft.com/office/powerpoint/2010/main" val="936359147"/>
              </p:ext>
            </p:extLst>
          </p:nvPr>
        </p:nvGraphicFramePr>
        <p:xfrm>
          <a:off x="333375" y="1199830"/>
          <a:ext cx="11734799" cy="5188073"/>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1796621009"/>
                    </a:ext>
                  </a:extLst>
                </a:gridCol>
                <a:gridCol w="10077449">
                  <a:extLst>
                    <a:ext uri="{9D8B030D-6E8A-4147-A177-3AD203B41FA5}">
                      <a16:colId xmlns:a16="http://schemas.microsoft.com/office/drawing/2014/main" val="3477386698"/>
                    </a:ext>
                  </a:extLst>
                </a:gridCol>
              </a:tblGrid>
              <a:tr h="351840">
                <a:tc>
                  <a:txBody>
                    <a:bodyPr/>
                    <a:lstStyle/>
                    <a:p>
                      <a:r>
                        <a:rPr lang="en-AU" dirty="0"/>
                        <a:t>Method</a:t>
                      </a:r>
                    </a:p>
                  </a:txBody>
                  <a:tcPr/>
                </a:tc>
                <a:tc>
                  <a:txBody>
                    <a:bodyPr/>
                    <a:lstStyle/>
                    <a:p>
                      <a:r>
                        <a:rPr lang="en-AU" dirty="0"/>
                        <a:t>Description</a:t>
                      </a:r>
                    </a:p>
                  </a:txBody>
                  <a:tcPr/>
                </a:tc>
                <a:extLst>
                  <a:ext uri="{0D108BD9-81ED-4DB2-BD59-A6C34878D82A}">
                    <a16:rowId xmlns:a16="http://schemas.microsoft.com/office/drawing/2014/main" val="2265793195"/>
                  </a:ext>
                </a:extLst>
              </a:tr>
              <a:tr h="785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ARIMA (Box et al., 2015)</a:t>
                      </a:r>
                    </a:p>
                  </a:txBody>
                  <a:tcPr/>
                </a:tc>
                <a:tc>
                  <a:txBody>
                    <a:bodyPr/>
                    <a:lstStyle/>
                    <a:p>
                      <a:pPr marL="285750" indent="-285750">
                        <a:buFont typeface="Arial" panose="020B0604020202020204" pitchFamily="34" charset="0"/>
                        <a:buChar char="•"/>
                      </a:pPr>
                      <a:r>
                        <a:rPr lang="en-US" dirty="0"/>
                        <a:t> I (Integrated): Stabilizes data via differencing, typically the first step.</a:t>
                      </a:r>
                    </a:p>
                    <a:p>
                      <a:pPr marL="285750" indent="-285750">
                        <a:buFont typeface="Arial" panose="020B0604020202020204" pitchFamily="34" charset="0"/>
                        <a:buChar char="•"/>
                      </a:pPr>
                      <a:r>
                        <a:rPr lang="en-US" dirty="0"/>
                        <a:t> AR (Autoregressive): Analyzes past data values after stabilization.</a:t>
                      </a:r>
                    </a:p>
                    <a:p>
                      <a:pPr marL="285750" indent="-285750">
                        <a:buFont typeface="Arial" panose="020B0604020202020204" pitchFamily="34" charset="0"/>
                        <a:buChar char="•"/>
                      </a:pPr>
                      <a:r>
                        <a:rPr lang="en-US" dirty="0"/>
                        <a:t> MA (Moving Average): Adjusts predictions using prior forecasting errors.</a:t>
                      </a:r>
                      <a:endParaRPr lang="en-AU" dirty="0"/>
                    </a:p>
                  </a:txBody>
                  <a:tcPr/>
                </a:tc>
                <a:extLst>
                  <a:ext uri="{0D108BD9-81ED-4DB2-BD59-A6C34878D82A}">
                    <a16:rowId xmlns:a16="http://schemas.microsoft.com/office/drawing/2014/main" val="942325719"/>
                  </a:ext>
                </a:extLst>
              </a:tr>
              <a:tr h="548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ETS</a:t>
                      </a:r>
                    </a:p>
                  </a:txBody>
                  <a:tcPr/>
                </a:tc>
                <a:tc>
                  <a:txBody>
                    <a:bodyPr/>
                    <a:lstStyle/>
                    <a:p>
                      <a:pPr marL="285750" indent="-285750">
                        <a:buFont typeface="Arial" panose="020B0604020202020204" pitchFamily="34" charset="0"/>
                        <a:buChar char="•"/>
                      </a:pPr>
                      <a:r>
                        <a:rPr lang="en-US" dirty="0"/>
                        <a:t>Produces forecasts using a weighted blend of past data, where recent data weighs more</a:t>
                      </a:r>
                      <a:endParaRPr lang="en-AU" dirty="0"/>
                    </a:p>
                  </a:txBody>
                  <a:tcPr/>
                </a:tc>
                <a:extLst>
                  <a:ext uri="{0D108BD9-81ED-4DB2-BD59-A6C34878D82A}">
                    <a16:rowId xmlns:a16="http://schemas.microsoft.com/office/drawing/2014/main" val="3603486708"/>
                  </a:ext>
                </a:extLst>
              </a:tr>
              <a:tr h="785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Times New Roman" panose="02020603050405020304" pitchFamily="18" charset="0"/>
                          <a:ea typeface="Times New Roman" panose="02020603050405020304" pitchFamily="18" charset="0"/>
                        </a:rPr>
                        <a:t>Theta</a:t>
                      </a:r>
                    </a:p>
                  </a:txBody>
                  <a:tcPr/>
                </a:tc>
                <a:tc>
                  <a:txBody>
                    <a:bodyPr/>
                    <a:lstStyle/>
                    <a:p>
                      <a:pPr marL="285750" indent="-285750">
                        <a:buFont typeface="Arial" panose="020B0604020202020204" pitchFamily="34" charset="0"/>
                        <a:buChar char="•"/>
                      </a:pPr>
                      <a:r>
                        <a:rPr lang="en-AU" dirty="0"/>
                        <a:t>Decomposes population data into two components the central tendency(average value) and the trend (direction of data over time) </a:t>
                      </a:r>
                    </a:p>
                    <a:p>
                      <a:pPr marL="285750" indent="-285750">
                        <a:buFont typeface="Arial" panose="020B0604020202020204" pitchFamily="34" charset="0"/>
                        <a:buChar char="•"/>
                      </a:pPr>
                      <a:r>
                        <a:rPr lang="en-AU" dirty="0"/>
                        <a:t>A special case of the </a:t>
                      </a:r>
                      <a:r>
                        <a:rPr lang="en-US" sz="1800" kern="1200" dirty="0">
                          <a:solidFill>
                            <a:schemeClr val="dk1"/>
                          </a:solidFill>
                          <a:effectLst/>
                          <a:latin typeface="+mn-lt"/>
                          <a:ea typeface="+mn-ea"/>
                          <a:cs typeface="+mn-cs"/>
                        </a:rPr>
                        <a:t>simple exponential smoothing with drift method</a:t>
                      </a:r>
                      <a:endParaRPr lang="en-AU" dirty="0"/>
                    </a:p>
                  </a:txBody>
                  <a:tcPr/>
                </a:tc>
                <a:extLst>
                  <a:ext uri="{0D108BD9-81ED-4DB2-BD59-A6C34878D82A}">
                    <a16:rowId xmlns:a16="http://schemas.microsoft.com/office/drawing/2014/main" val="4107073820"/>
                  </a:ext>
                </a:extLst>
              </a:tr>
              <a:tr h="1020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Light Gradient Boosting Model (LGBM) </a:t>
                      </a:r>
                      <a:endParaRPr lang="en-AU" dirty="0"/>
                    </a:p>
                  </a:txBody>
                  <a:tcPr/>
                </a:tc>
                <a:tc>
                  <a:txBody>
                    <a:bodyPr/>
                    <a:lstStyle/>
                    <a:p>
                      <a:pPr marL="285750" indent="-285750">
                        <a:buFont typeface="Arial" panose="020B0604020202020204" pitchFamily="34" charset="0"/>
                        <a:buChar char="•"/>
                      </a:pPr>
                      <a:r>
                        <a:rPr lang="en-US" dirty="0"/>
                        <a:t>LGBM is a global machine learning method that sequentially builds decision trees, where each tree builds upon the errors of the previous one.</a:t>
                      </a:r>
                    </a:p>
                    <a:p>
                      <a:pPr marL="285750" indent="-285750">
                        <a:buFont typeface="Arial" panose="020B0604020202020204" pitchFamily="34" charset="0"/>
                        <a:buChar char="•"/>
                      </a:pPr>
                      <a:r>
                        <a:rPr lang="en-US" dirty="0"/>
                        <a:t>Computationally efficient. Faster than </a:t>
                      </a:r>
                      <a:r>
                        <a:rPr lang="en-US" dirty="0" err="1"/>
                        <a:t>XGBoost</a:t>
                      </a:r>
                      <a:r>
                        <a:rPr lang="en-US" dirty="0"/>
                        <a:t>, sometimes more accurate, but less consistent. </a:t>
                      </a:r>
                      <a:endParaRPr lang="en-AU" dirty="0"/>
                    </a:p>
                  </a:txBody>
                  <a:tcPr/>
                </a:tc>
                <a:extLst>
                  <a:ext uri="{0D108BD9-81ED-4DB2-BD59-A6C34878D82A}">
                    <a16:rowId xmlns:a16="http://schemas.microsoft.com/office/drawing/2014/main" val="548760251"/>
                  </a:ext>
                </a:extLst>
              </a:tr>
              <a:tr h="12562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XGBOOST</a:t>
                      </a:r>
                      <a:endParaRPr lang="en-AU" dirty="0"/>
                    </a:p>
                  </a:txBody>
                  <a:tcPr/>
                </a:tc>
                <a:tc>
                  <a:txBody>
                    <a:bodyPr/>
                    <a:lstStyle/>
                    <a:p>
                      <a:pPr marL="285750" indent="-285750">
                        <a:buFont typeface="Arial" panose="020B0604020202020204" pitchFamily="34" charset="0"/>
                        <a:buChar char="•"/>
                      </a:pPr>
                      <a:r>
                        <a:rPr lang="en-US" dirty="0" err="1"/>
                        <a:t>XGBoost</a:t>
                      </a:r>
                      <a:r>
                        <a:rPr lang="en-US" dirty="0"/>
                        <a:t>, like LGBM, uses a series of decision trees to learn from data, with each tree focusing on the mistakes of its predecessor.</a:t>
                      </a:r>
                    </a:p>
                    <a:p>
                      <a:pPr marL="285750" indent="-285750">
                        <a:buFont typeface="Arial" panose="020B0604020202020204" pitchFamily="34" charset="0"/>
                        <a:buChar char="•"/>
                      </a:pPr>
                      <a:r>
                        <a:rPr lang="en-US" dirty="0"/>
                        <a:t>Slower than LGBM, but more consistent.</a:t>
                      </a:r>
                    </a:p>
                  </a:txBody>
                  <a:tcPr/>
                </a:tc>
                <a:extLst>
                  <a:ext uri="{0D108BD9-81ED-4DB2-BD59-A6C34878D82A}">
                    <a16:rowId xmlns:a16="http://schemas.microsoft.com/office/drawing/2014/main" val="3708866473"/>
                  </a:ext>
                </a:extLst>
              </a:tr>
            </a:tbl>
          </a:graphicData>
        </a:graphic>
      </p:graphicFrame>
      <p:sp>
        <p:nvSpPr>
          <p:cNvPr id="8" name="Title 1">
            <a:extLst>
              <a:ext uri="{FF2B5EF4-FFF2-40B4-BE49-F238E27FC236}">
                <a16:creationId xmlns:a16="http://schemas.microsoft.com/office/drawing/2014/main" id="{563E7457-EA05-448E-9150-0EF091F29933}"/>
              </a:ext>
            </a:extLst>
          </p:cNvPr>
          <p:cNvSpPr>
            <a:spLocks noGrp="1"/>
          </p:cNvSpPr>
          <p:nvPr>
            <p:ph type="title"/>
          </p:nvPr>
        </p:nvSpPr>
        <p:spPr>
          <a:xfrm>
            <a:off x="1222625" y="1"/>
            <a:ext cx="9727718" cy="1171254"/>
          </a:xfrm>
        </p:spPr>
        <p:txBody>
          <a:bodyPr>
            <a:normAutofit/>
          </a:bodyPr>
          <a:lstStyle/>
          <a:p>
            <a:r>
              <a:rPr lang="en-AU" sz="2400" b="1" dirty="0"/>
              <a:t>Individual Methods</a:t>
            </a:r>
          </a:p>
        </p:txBody>
      </p:sp>
    </p:spTree>
    <p:extLst>
      <p:ext uri="{BB962C8B-B14F-4D97-AF65-F5344CB8AC3E}">
        <p14:creationId xmlns:p14="http://schemas.microsoft.com/office/powerpoint/2010/main" val="3053684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0C9E49D-22EF-4FF6-9EBB-55EDAC6248C5}"/>
              </a:ext>
            </a:extLst>
          </p:cNvPr>
          <p:cNvGraphicFramePr>
            <a:graphicFrameLocks noGrp="1"/>
          </p:cNvGraphicFramePr>
          <p:nvPr>
            <p:extLst>
              <p:ext uri="{D42A27DB-BD31-4B8C-83A1-F6EECF244321}">
                <p14:modId xmlns:p14="http://schemas.microsoft.com/office/powerpoint/2010/main" val="308570878"/>
              </p:ext>
            </p:extLst>
          </p:nvPr>
        </p:nvGraphicFramePr>
        <p:xfrm>
          <a:off x="434743" y="1661626"/>
          <a:ext cx="11040388" cy="3683477"/>
        </p:xfrm>
        <a:graphic>
          <a:graphicData uri="http://schemas.openxmlformats.org/drawingml/2006/table">
            <a:tbl>
              <a:tblPr firstRow="1" bandRow="1">
                <a:tableStyleId>{5C22544A-7EE6-4342-B048-85BDC9FD1C3A}</a:tableStyleId>
              </a:tblPr>
              <a:tblGrid>
                <a:gridCol w="2045567">
                  <a:extLst>
                    <a:ext uri="{9D8B030D-6E8A-4147-A177-3AD203B41FA5}">
                      <a16:colId xmlns:a16="http://schemas.microsoft.com/office/drawing/2014/main" val="1796621009"/>
                    </a:ext>
                  </a:extLst>
                </a:gridCol>
                <a:gridCol w="8994821">
                  <a:extLst>
                    <a:ext uri="{9D8B030D-6E8A-4147-A177-3AD203B41FA5}">
                      <a16:colId xmlns:a16="http://schemas.microsoft.com/office/drawing/2014/main" val="3477386698"/>
                    </a:ext>
                  </a:extLst>
                </a:gridCol>
              </a:tblGrid>
              <a:tr h="574517">
                <a:tc>
                  <a:txBody>
                    <a:bodyPr/>
                    <a:lstStyle/>
                    <a:p>
                      <a:r>
                        <a:rPr lang="en-AU" dirty="0"/>
                        <a:t>Method</a:t>
                      </a:r>
                    </a:p>
                  </a:txBody>
                  <a:tcPr/>
                </a:tc>
                <a:tc>
                  <a:txBody>
                    <a:bodyPr/>
                    <a:lstStyle/>
                    <a:p>
                      <a:r>
                        <a:rPr lang="en-AU" dirty="0"/>
                        <a:t>Description</a:t>
                      </a:r>
                    </a:p>
                  </a:txBody>
                  <a:tcPr/>
                </a:tc>
                <a:extLst>
                  <a:ext uri="{0D108BD9-81ED-4DB2-BD59-A6C34878D82A}">
                    <a16:rowId xmlns:a16="http://schemas.microsoft.com/office/drawing/2014/main" val="2265793195"/>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STAT</a:t>
                      </a:r>
                    </a:p>
                  </a:txBody>
                  <a:tcPr/>
                </a:tc>
                <a:tc>
                  <a:txBody>
                    <a:bodyPr/>
                    <a:lstStyle/>
                    <a:p>
                      <a:r>
                        <a:rPr lang="en-AU" dirty="0"/>
                        <a:t>Point, lower, and upper forecasts: Simple mean of the three statistical methods: ARIMA, ETS, Theta</a:t>
                      </a:r>
                    </a:p>
                  </a:txBody>
                  <a:tcPr/>
                </a:tc>
                <a:extLst>
                  <a:ext uri="{0D108BD9-81ED-4DB2-BD59-A6C34878D82A}">
                    <a16:rowId xmlns:a16="http://schemas.microsoft.com/office/drawing/2014/main" val="942325719"/>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ALL(average)</a:t>
                      </a:r>
                    </a:p>
                  </a:txBody>
                  <a:tcPr/>
                </a:tc>
                <a:tc>
                  <a:txBody>
                    <a:bodyPr/>
                    <a:lstStyle/>
                    <a:p>
                      <a:r>
                        <a:rPr lang="en-AU" dirty="0"/>
                        <a:t>Point, lower, and upper forecasts: Simple mean of all methods: ARIMA, ETS, Theta, LGBM, </a:t>
                      </a:r>
                      <a:r>
                        <a:rPr lang="en-AU" dirty="0" err="1"/>
                        <a:t>XGBoost</a:t>
                      </a:r>
                      <a:endParaRPr lang="en-AU" dirty="0"/>
                    </a:p>
                  </a:txBody>
                  <a:tcPr/>
                </a:tc>
                <a:extLst>
                  <a:ext uri="{0D108BD9-81ED-4DB2-BD59-A6C34878D82A}">
                    <a16:rowId xmlns:a16="http://schemas.microsoft.com/office/drawing/2014/main" val="3603486708"/>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Times New Roman" panose="02020603050405020304" pitchFamily="18" charset="0"/>
                          <a:ea typeface="Times New Roman" panose="02020603050405020304" pitchFamily="18" charset="0"/>
                        </a:rPr>
                        <a:t>ALL(envelope)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Point forecasts are calculated as the simple mean of all individual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Upper interval is equal to the largest upper interval from all of the included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Lower interval </a:t>
                      </a:r>
                      <a:r>
                        <a:rPr lang="en-AU" sz="1800" kern="1200" dirty="0">
                          <a:solidFill>
                            <a:schemeClr val="dk1"/>
                          </a:solidFill>
                          <a:effectLst/>
                          <a:latin typeface="+mn-lt"/>
                          <a:ea typeface="+mn-ea"/>
                          <a:cs typeface="+mn-cs"/>
                        </a:rPr>
                        <a:t>is equal to the smallest lower interval from the included forecasts</a:t>
                      </a:r>
                      <a:endParaRPr lang="en-AU" dirty="0"/>
                    </a:p>
                  </a:txBody>
                  <a:tcPr/>
                </a:tc>
                <a:extLst>
                  <a:ext uri="{0D108BD9-81ED-4DB2-BD59-A6C34878D82A}">
                    <a16:rowId xmlns:a16="http://schemas.microsoft.com/office/drawing/2014/main" val="4107073820"/>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Times New Roman" panose="02020603050405020304" pitchFamily="18" charset="0"/>
                          <a:ea typeface="Times New Roman" panose="02020603050405020304" pitchFamily="18" charset="0"/>
                        </a:rPr>
                        <a:t>ALL(inner trim)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latin typeface="Times New Roman" panose="02020603050405020304" pitchFamily="18" charset="0"/>
                        <a:ea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Point forecasts are calculated as the simple mean of all individual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Upper interval calculated </a:t>
                      </a:r>
                      <a:r>
                        <a:rPr lang="en-AU" sz="1800" kern="1200" dirty="0">
                          <a:solidFill>
                            <a:schemeClr val="dk1"/>
                          </a:solidFill>
                          <a:effectLst/>
                          <a:latin typeface="+mn-lt"/>
                          <a:ea typeface="+mn-ea"/>
                          <a:cs typeface="+mn-cs"/>
                        </a:rPr>
                        <a:t>by taking the average of the four largest upper intervals</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Lower interval </a:t>
                      </a:r>
                      <a:r>
                        <a:rPr lang="en-AU" sz="1800" kern="1200" dirty="0">
                          <a:solidFill>
                            <a:schemeClr val="dk1"/>
                          </a:solidFill>
                          <a:effectLst/>
                          <a:latin typeface="+mn-lt"/>
                          <a:ea typeface="+mn-ea"/>
                          <a:cs typeface="+mn-cs"/>
                        </a:rPr>
                        <a:t>is equal to the average of the four smallest lower intervals</a:t>
                      </a:r>
                      <a:endParaRPr lang="en-AU" dirty="0"/>
                    </a:p>
                  </a:txBody>
                  <a:tcPr/>
                </a:tc>
                <a:extLst>
                  <a:ext uri="{0D108BD9-81ED-4DB2-BD59-A6C34878D82A}">
                    <a16:rowId xmlns:a16="http://schemas.microsoft.com/office/drawing/2014/main" val="548760251"/>
                  </a:ext>
                </a:extLst>
              </a:tr>
            </a:tbl>
          </a:graphicData>
        </a:graphic>
      </p:graphicFrame>
      <p:sp>
        <p:nvSpPr>
          <p:cNvPr id="8" name="Title 1">
            <a:extLst>
              <a:ext uri="{FF2B5EF4-FFF2-40B4-BE49-F238E27FC236}">
                <a16:creationId xmlns:a16="http://schemas.microsoft.com/office/drawing/2014/main" id="{563E7457-EA05-448E-9150-0EF091F29933}"/>
              </a:ext>
            </a:extLst>
          </p:cNvPr>
          <p:cNvSpPr>
            <a:spLocks noGrp="1"/>
          </p:cNvSpPr>
          <p:nvPr>
            <p:ph type="title"/>
          </p:nvPr>
        </p:nvSpPr>
        <p:spPr>
          <a:xfrm>
            <a:off x="1195030" y="-164386"/>
            <a:ext cx="10515600" cy="1325563"/>
          </a:xfrm>
        </p:spPr>
        <p:txBody>
          <a:bodyPr>
            <a:normAutofit/>
          </a:bodyPr>
          <a:lstStyle/>
          <a:p>
            <a:r>
              <a:rPr lang="en-AU" sz="2400" b="1" dirty="0"/>
              <a:t>Combination Methods</a:t>
            </a:r>
          </a:p>
        </p:txBody>
      </p:sp>
      <p:sp>
        <p:nvSpPr>
          <p:cNvPr id="3" name="TextBox 2">
            <a:extLst>
              <a:ext uri="{FF2B5EF4-FFF2-40B4-BE49-F238E27FC236}">
                <a16:creationId xmlns:a16="http://schemas.microsoft.com/office/drawing/2014/main" id="{7B7F6F50-4295-69A7-0C41-B3BA39B07DB2}"/>
              </a:ext>
            </a:extLst>
          </p:cNvPr>
          <p:cNvSpPr txBox="1"/>
          <p:nvPr/>
        </p:nvSpPr>
        <p:spPr>
          <a:xfrm>
            <a:off x="434743" y="6389370"/>
            <a:ext cx="8523333" cy="369332"/>
          </a:xfrm>
          <a:prstGeom prst="rect">
            <a:avLst/>
          </a:prstGeom>
          <a:noFill/>
        </p:spPr>
        <p:txBody>
          <a:bodyPr wrap="square">
            <a:spAutoFit/>
          </a:bodyPr>
          <a:lstStyle/>
          <a:p>
            <a:r>
              <a:rPr lang="en-AU" sz="1800" dirty="0">
                <a:effectLst/>
                <a:latin typeface="Times New Roman" panose="02020603050405020304" pitchFamily="18" charset="0"/>
                <a:ea typeface="Calibri" panose="020F0502020204030204" pitchFamily="34" charset="0"/>
              </a:rPr>
              <a:t>These combination methods performed well in </a:t>
            </a:r>
            <a:r>
              <a:rPr lang="en-AU" sz="1800" dirty="0" err="1">
                <a:effectLst/>
                <a:latin typeface="Times New Roman" panose="02020603050405020304" pitchFamily="18" charset="0"/>
                <a:ea typeface="Calibri" panose="020F0502020204030204" pitchFamily="34" charset="0"/>
              </a:rPr>
              <a:t>Grushka</a:t>
            </a:r>
            <a:r>
              <a:rPr lang="en-AU" sz="1800" dirty="0">
                <a:effectLst/>
                <a:latin typeface="Times New Roman" panose="02020603050405020304" pitchFamily="18" charset="0"/>
                <a:ea typeface="Calibri" panose="020F0502020204030204" pitchFamily="34" charset="0"/>
              </a:rPr>
              <a:t>-Cockayne and Jose (2020) </a:t>
            </a:r>
            <a:endParaRPr lang="en-AU" dirty="0"/>
          </a:p>
        </p:txBody>
      </p:sp>
    </p:spTree>
    <p:extLst>
      <p:ext uri="{BB962C8B-B14F-4D97-AF65-F5344CB8AC3E}">
        <p14:creationId xmlns:p14="http://schemas.microsoft.com/office/powerpoint/2010/main" val="1111559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0C9E49D-22EF-4FF6-9EBB-55EDAC6248C5}"/>
              </a:ext>
            </a:extLst>
          </p:cNvPr>
          <p:cNvGraphicFramePr>
            <a:graphicFrameLocks noGrp="1"/>
          </p:cNvGraphicFramePr>
          <p:nvPr>
            <p:extLst>
              <p:ext uri="{D42A27DB-BD31-4B8C-83A1-F6EECF244321}">
                <p14:modId xmlns:p14="http://schemas.microsoft.com/office/powerpoint/2010/main" val="273003302"/>
              </p:ext>
            </p:extLst>
          </p:nvPr>
        </p:nvGraphicFramePr>
        <p:xfrm>
          <a:off x="434743" y="1853247"/>
          <a:ext cx="11040388" cy="4218308"/>
        </p:xfrm>
        <a:graphic>
          <a:graphicData uri="http://schemas.openxmlformats.org/drawingml/2006/table">
            <a:tbl>
              <a:tblPr firstRow="1" bandRow="1">
                <a:tableStyleId>{5C22544A-7EE6-4342-B048-85BDC9FD1C3A}</a:tableStyleId>
              </a:tblPr>
              <a:tblGrid>
                <a:gridCol w="2045567">
                  <a:extLst>
                    <a:ext uri="{9D8B030D-6E8A-4147-A177-3AD203B41FA5}">
                      <a16:colId xmlns:a16="http://schemas.microsoft.com/office/drawing/2014/main" val="1796621009"/>
                    </a:ext>
                  </a:extLst>
                </a:gridCol>
                <a:gridCol w="8994821">
                  <a:extLst>
                    <a:ext uri="{9D8B030D-6E8A-4147-A177-3AD203B41FA5}">
                      <a16:colId xmlns:a16="http://schemas.microsoft.com/office/drawing/2014/main" val="3477386698"/>
                    </a:ext>
                  </a:extLst>
                </a:gridCol>
              </a:tblGrid>
              <a:tr h="574517">
                <a:tc>
                  <a:txBody>
                    <a:bodyPr/>
                    <a:lstStyle/>
                    <a:p>
                      <a:r>
                        <a:rPr lang="en-AU" dirty="0"/>
                        <a:t>Metric</a:t>
                      </a:r>
                    </a:p>
                  </a:txBody>
                  <a:tcPr/>
                </a:tc>
                <a:tc>
                  <a:txBody>
                    <a:bodyPr/>
                    <a:lstStyle/>
                    <a:p>
                      <a:r>
                        <a:rPr lang="en-AU" dirty="0"/>
                        <a:t>Description</a:t>
                      </a:r>
                    </a:p>
                  </a:txBody>
                  <a:tcPr/>
                </a:tc>
                <a:extLst>
                  <a:ext uri="{0D108BD9-81ED-4DB2-BD59-A6C34878D82A}">
                    <a16:rowId xmlns:a16="http://schemas.microsoft.com/office/drawing/2014/main" val="2265793195"/>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err="1">
                          <a:effectLst/>
                          <a:latin typeface="Times New Roman" panose="02020603050405020304" pitchFamily="18" charset="0"/>
                          <a:ea typeface="Times New Roman" panose="02020603050405020304" pitchFamily="18" charset="0"/>
                        </a:rPr>
                        <a:t>MedAPE</a:t>
                      </a:r>
                      <a:endParaRPr lang="en-AU" sz="1800" dirty="0">
                        <a:effectLst/>
                        <a:latin typeface="Times New Roman" panose="02020603050405020304" pitchFamily="18" charset="0"/>
                        <a:ea typeface="Times New Roman" panose="02020603050405020304" pitchFamily="18" charset="0"/>
                      </a:endParaRPr>
                    </a:p>
                  </a:txBody>
                  <a:tcPr/>
                </a:tc>
                <a:tc>
                  <a:txBody>
                    <a:bodyPr/>
                    <a:lstStyle/>
                    <a:p>
                      <a:r>
                        <a:rPr lang="en-AU" dirty="0"/>
                        <a:t>Median Absolute Percentage Error of the point forecasts</a:t>
                      </a:r>
                    </a:p>
                  </a:txBody>
                  <a:tcPr/>
                </a:tc>
                <a:extLst>
                  <a:ext uri="{0D108BD9-81ED-4DB2-BD59-A6C34878D82A}">
                    <a16:rowId xmlns:a16="http://schemas.microsoft.com/office/drawing/2014/main" val="942325719"/>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MAPE</a:t>
                      </a:r>
                    </a:p>
                  </a:txBody>
                  <a:tcPr/>
                </a:tc>
                <a:tc>
                  <a:txBody>
                    <a:bodyPr/>
                    <a:lstStyle/>
                    <a:p>
                      <a:r>
                        <a:rPr lang="en-AU" dirty="0"/>
                        <a:t>Mean Absolute Percentage Error of the point forecasts</a:t>
                      </a:r>
                    </a:p>
                  </a:txBody>
                  <a:tcPr/>
                </a:tc>
                <a:extLst>
                  <a:ext uri="{0D108BD9-81ED-4DB2-BD59-A6C34878D82A}">
                    <a16:rowId xmlns:a16="http://schemas.microsoft.com/office/drawing/2014/main" val="3603486708"/>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Times New Roman" panose="02020603050405020304" pitchFamily="18" charset="0"/>
                          <a:ea typeface="Times New Roman" panose="02020603050405020304" pitchFamily="18" charset="0"/>
                        </a:rPr>
                        <a:t>Coverage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percentage of the actual population values that fell within the 80% prediction intervals of the forecasts.</a:t>
                      </a:r>
                    </a:p>
                  </a:txBody>
                  <a:tcPr/>
                </a:tc>
                <a:extLst>
                  <a:ext uri="{0D108BD9-81ED-4DB2-BD59-A6C34878D82A}">
                    <a16:rowId xmlns:a16="http://schemas.microsoft.com/office/drawing/2014/main" val="4107073820"/>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Times New Roman" panose="02020603050405020304" pitchFamily="18" charset="0"/>
                          <a:ea typeface="Times New Roman" panose="02020603050405020304" pitchFamily="18" charset="0"/>
                        </a:rPr>
                        <a:t>MSIS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latin typeface="Times New Roman" panose="02020603050405020304" pitchFamily="18" charset="0"/>
                        <a:ea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Evaluated the accuracy of prediction intervals, penalizing overly wide intervals and rewarding intervals that accurately captured true values, adjusting for population size.</a:t>
                      </a:r>
                    </a:p>
                  </a:txBody>
                  <a:tcPr/>
                </a:tc>
                <a:extLst>
                  <a:ext uri="{0D108BD9-81ED-4DB2-BD59-A6C34878D82A}">
                    <a16:rowId xmlns:a16="http://schemas.microsoft.com/office/drawing/2014/main" val="548760251"/>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Times New Roman" panose="02020603050405020304" pitchFamily="18" charset="0"/>
                          <a:ea typeface="Times New Roman" panose="02020603050405020304" pitchFamily="18" charset="0"/>
                        </a:rPr>
                        <a:t>Half Width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Half the size of the prediction interval</a:t>
                      </a:r>
                    </a:p>
                  </a:txBody>
                  <a:tcPr/>
                </a:tc>
                <a:extLst>
                  <a:ext uri="{0D108BD9-81ED-4DB2-BD59-A6C34878D82A}">
                    <a16:rowId xmlns:a16="http://schemas.microsoft.com/office/drawing/2014/main" val="1946279567"/>
                  </a:ext>
                </a:extLst>
              </a:tr>
              <a:tr h="574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latin typeface="Times New Roman" panose="02020603050405020304" pitchFamily="18" charset="0"/>
                          <a:ea typeface="Times New Roman" panose="02020603050405020304" pitchFamily="18" charset="0"/>
                        </a:rPr>
                        <a:t>Correlation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Measures the relationship between the size of forecast errors and the half-widths of the prediction intervals, checking if wider intervals rightly indicate tougher-to-predict populations</a:t>
                      </a:r>
                      <a:endParaRPr lang="en-AU" dirty="0"/>
                    </a:p>
                  </a:txBody>
                  <a:tcPr/>
                </a:tc>
                <a:extLst>
                  <a:ext uri="{0D108BD9-81ED-4DB2-BD59-A6C34878D82A}">
                    <a16:rowId xmlns:a16="http://schemas.microsoft.com/office/drawing/2014/main" val="1417523268"/>
                  </a:ext>
                </a:extLst>
              </a:tr>
            </a:tbl>
          </a:graphicData>
        </a:graphic>
      </p:graphicFrame>
      <p:sp>
        <p:nvSpPr>
          <p:cNvPr id="8" name="Title 1">
            <a:extLst>
              <a:ext uri="{FF2B5EF4-FFF2-40B4-BE49-F238E27FC236}">
                <a16:creationId xmlns:a16="http://schemas.microsoft.com/office/drawing/2014/main" id="{563E7457-EA05-448E-9150-0EF091F29933}"/>
              </a:ext>
            </a:extLst>
          </p:cNvPr>
          <p:cNvSpPr>
            <a:spLocks noGrp="1"/>
          </p:cNvSpPr>
          <p:nvPr>
            <p:ph type="title"/>
          </p:nvPr>
        </p:nvSpPr>
        <p:spPr>
          <a:xfrm>
            <a:off x="1195030" y="-164386"/>
            <a:ext cx="10515600" cy="1325563"/>
          </a:xfrm>
        </p:spPr>
        <p:txBody>
          <a:bodyPr>
            <a:normAutofit/>
          </a:bodyPr>
          <a:lstStyle/>
          <a:p>
            <a:r>
              <a:rPr lang="en-AU" sz="2400" b="1" dirty="0"/>
              <a:t>Metrics</a:t>
            </a:r>
          </a:p>
        </p:txBody>
      </p:sp>
      <p:sp>
        <p:nvSpPr>
          <p:cNvPr id="3" name="TextBox 2">
            <a:extLst>
              <a:ext uri="{FF2B5EF4-FFF2-40B4-BE49-F238E27FC236}">
                <a16:creationId xmlns:a16="http://schemas.microsoft.com/office/drawing/2014/main" id="{7B7F6F50-4295-69A7-0C41-B3BA39B07DB2}"/>
              </a:ext>
            </a:extLst>
          </p:cNvPr>
          <p:cNvSpPr txBox="1"/>
          <p:nvPr/>
        </p:nvSpPr>
        <p:spPr>
          <a:xfrm>
            <a:off x="434743" y="1307157"/>
            <a:ext cx="8523333" cy="400110"/>
          </a:xfrm>
          <a:prstGeom prst="rect">
            <a:avLst/>
          </a:prstGeom>
          <a:noFill/>
        </p:spPr>
        <p:txBody>
          <a:bodyPr wrap="square">
            <a:spAutoFit/>
          </a:bodyPr>
          <a:lstStyle/>
          <a:p>
            <a:r>
              <a:rPr lang="en-AU" sz="2000" dirty="0">
                <a:effectLst/>
                <a:latin typeface="Times New Roman" panose="02020603050405020304" pitchFamily="18" charset="0"/>
                <a:ea typeface="Calibri" panose="020F0502020204030204" pitchFamily="34" charset="0"/>
              </a:rPr>
              <a:t>Performance measured </a:t>
            </a:r>
            <a:r>
              <a:rPr lang="en-AU" sz="2000" dirty="0">
                <a:latin typeface="Times New Roman" panose="02020603050405020304" pitchFamily="18" charset="0"/>
                <a:ea typeface="Calibri" panose="020F0502020204030204" pitchFamily="34" charset="0"/>
              </a:rPr>
              <a:t>b</a:t>
            </a:r>
            <a:r>
              <a:rPr lang="en-AU" sz="2000" dirty="0">
                <a:effectLst/>
                <a:latin typeface="Times New Roman" panose="02020603050405020304" pitchFamily="18" charset="0"/>
                <a:ea typeface="Calibri" panose="020F0502020204030204" pitchFamily="34" charset="0"/>
              </a:rPr>
              <a:t>y:</a:t>
            </a:r>
            <a:endParaRPr lang="en-AU" sz="2000" dirty="0"/>
          </a:p>
        </p:txBody>
      </p:sp>
    </p:spTree>
    <p:extLst>
      <p:ext uri="{BB962C8B-B14F-4D97-AF65-F5344CB8AC3E}">
        <p14:creationId xmlns:p14="http://schemas.microsoft.com/office/powerpoint/2010/main" val="2881451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UoM-PowerPoint-template-16x9</Template>
  <TotalTime>4377</TotalTime>
  <Words>2211</Words>
  <Application>Microsoft Office PowerPoint</Application>
  <PresentationFormat>Widescreen</PresentationFormat>
  <Paragraphs>585</Paragraphs>
  <Slides>22</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Arial</vt:lpstr>
      <vt:lpstr>Calibri</vt:lpstr>
      <vt:lpstr>Georgia</vt:lpstr>
      <vt:lpstr>Times New Roman</vt:lpstr>
      <vt:lpstr>Wingdings</vt:lpstr>
      <vt:lpstr>University of Melbourne</vt:lpstr>
      <vt:lpstr>University of Melbourne Patterns</vt:lpstr>
      <vt:lpstr>University of Melbourne-Layout B</vt:lpstr>
      <vt:lpstr>PowerPoint Presentation</vt:lpstr>
      <vt:lpstr>Background</vt:lpstr>
      <vt:lpstr>PowerPoint Presentation</vt:lpstr>
      <vt:lpstr>Ways to communicate and investigate uncertainty</vt:lpstr>
      <vt:lpstr>Goals and alternative approaches</vt:lpstr>
      <vt:lpstr>Data and Methods</vt:lpstr>
      <vt:lpstr>Individual Methods</vt:lpstr>
      <vt:lpstr>Combination Methods</vt:lpstr>
      <vt:lpstr>Metrics</vt:lpstr>
      <vt:lpstr>10 year forecast results</vt:lpstr>
      <vt:lpstr>PowerPoint Presentation</vt:lpstr>
      <vt:lpstr>PowerPoint Presentation</vt:lpstr>
      <vt:lpstr>PowerPoint Presentation</vt:lpstr>
      <vt:lpstr>PowerPoint Presentation</vt:lpstr>
      <vt:lpstr>Discussion</vt:lpstr>
      <vt:lpstr> ALLenvelope</vt:lpstr>
      <vt:lpstr>Limitations</vt:lpstr>
      <vt:lpstr>Conclusions</vt:lpstr>
      <vt:lpstr>PowerPoint Presentation</vt:lpstr>
      <vt:lpstr>Contact Details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Irina Grossman</dc:creator>
  <cp:lastModifiedBy>Irina Grossman</cp:lastModifiedBy>
  <cp:revision>30</cp:revision>
  <dcterms:created xsi:type="dcterms:W3CDTF">2021-09-07T06:25:23Z</dcterms:created>
  <dcterms:modified xsi:type="dcterms:W3CDTF">2023-10-25T01:44:06Z</dcterms:modified>
</cp:coreProperties>
</file>